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75" r:id="rId3"/>
  </p:sldMasterIdLst>
  <p:notesMasterIdLst>
    <p:notesMasterId r:id="rId74"/>
  </p:notesMasterIdLst>
  <p:handoutMasterIdLst>
    <p:handoutMasterId r:id="rId75"/>
  </p:handoutMasterIdLst>
  <p:sldIdLst>
    <p:sldId id="277" r:id="rId4"/>
    <p:sldId id="4873" r:id="rId5"/>
    <p:sldId id="4768" r:id="rId6"/>
    <p:sldId id="4771" r:id="rId7"/>
    <p:sldId id="4770" r:id="rId8"/>
    <p:sldId id="4772" r:id="rId9"/>
    <p:sldId id="4773" r:id="rId10"/>
    <p:sldId id="4780" r:id="rId11"/>
    <p:sldId id="4781" r:id="rId12"/>
    <p:sldId id="4782" r:id="rId13"/>
    <p:sldId id="4783" r:id="rId14"/>
    <p:sldId id="4785" r:id="rId15"/>
    <p:sldId id="4786" r:id="rId16"/>
    <p:sldId id="4775" r:id="rId17"/>
    <p:sldId id="4776" r:id="rId18"/>
    <p:sldId id="4787" r:id="rId19"/>
    <p:sldId id="4788" r:id="rId20"/>
    <p:sldId id="4794" r:id="rId21"/>
    <p:sldId id="4777" r:id="rId22"/>
    <p:sldId id="4795" r:id="rId23"/>
    <p:sldId id="4789" r:id="rId24"/>
    <p:sldId id="4791" r:id="rId25"/>
    <p:sldId id="4774" r:id="rId26"/>
    <p:sldId id="4790" r:id="rId27"/>
    <p:sldId id="4793" r:id="rId28"/>
    <p:sldId id="4778" r:id="rId29"/>
    <p:sldId id="4779" r:id="rId30"/>
    <p:sldId id="4769" r:id="rId31"/>
    <p:sldId id="4797" r:id="rId32"/>
    <p:sldId id="4798" r:id="rId33"/>
    <p:sldId id="4800" r:id="rId34"/>
    <p:sldId id="4805" r:id="rId35"/>
    <p:sldId id="4804" r:id="rId36"/>
    <p:sldId id="4801" r:id="rId37"/>
    <p:sldId id="4802" r:id="rId38"/>
    <p:sldId id="4806" r:id="rId39"/>
    <p:sldId id="4807" r:id="rId40"/>
    <p:sldId id="4808" r:id="rId41"/>
    <p:sldId id="4809" r:id="rId42"/>
    <p:sldId id="4810" r:id="rId43"/>
    <p:sldId id="4811" r:id="rId44"/>
    <p:sldId id="4812" r:id="rId45"/>
    <p:sldId id="4813" r:id="rId46"/>
    <p:sldId id="4814" r:id="rId47"/>
    <p:sldId id="4815" r:id="rId48"/>
    <p:sldId id="4817" r:id="rId49"/>
    <p:sldId id="4818" r:id="rId50"/>
    <p:sldId id="4819" r:id="rId51"/>
    <p:sldId id="4823" r:id="rId52"/>
    <p:sldId id="4824" r:id="rId53"/>
    <p:sldId id="4831" r:id="rId54"/>
    <p:sldId id="4825" r:id="rId55"/>
    <p:sldId id="4826" r:id="rId56"/>
    <p:sldId id="4828" r:id="rId57"/>
    <p:sldId id="4872" r:id="rId58"/>
    <p:sldId id="4871" r:id="rId59"/>
    <p:sldId id="4841" r:id="rId60"/>
    <p:sldId id="4842" r:id="rId61"/>
    <p:sldId id="4843" r:id="rId62"/>
    <p:sldId id="4844" r:id="rId63"/>
    <p:sldId id="4845" r:id="rId64"/>
    <p:sldId id="4846" r:id="rId65"/>
    <p:sldId id="4835" r:id="rId66"/>
    <p:sldId id="4834" r:id="rId67"/>
    <p:sldId id="4836" r:id="rId68"/>
    <p:sldId id="4837" r:id="rId69"/>
    <p:sldId id="4838" r:id="rId70"/>
    <p:sldId id="4840" r:id="rId71"/>
    <p:sldId id="4839" r:id="rId72"/>
    <p:sldId id="4246" r:id="rId73"/>
  </p:sldIdLst>
  <p:sldSz cx="9144000" cy="5143500" type="screen16x9"/>
  <p:notesSz cx="6858000" cy="9144000"/>
  <p:custDataLst>
    <p:tags r:id="rId7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5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姚静" initials="y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2FE"/>
    <a:srgbClr val="F1F3E5"/>
    <a:srgbClr val="E03E36"/>
    <a:srgbClr val="F3DDDC"/>
    <a:srgbClr val="4B5DFE"/>
    <a:srgbClr val="FFFFB5"/>
    <a:srgbClr val="F8F3EC"/>
    <a:srgbClr val="EDEFE2"/>
    <a:srgbClr val="901F2A"/>
    <a:srgbClr val="6E0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3" autoAdjust="0"/>
    <p:restoredTop sz="76084" autoAdjust="0"/>
  </p:normalViewPr>
  <p:slideViewPr>
    <p:cSldViewPr showGuides="1">
      <p:cViewPr varScale="1">
        <p:scale>
          <a:sx n="124" d="100"/>
          <a:sy n="124" d="100"/>
        </p:scale>
        <p:origin x="960" y="176"/>
      </p:cViewPr>
      <p:guideLst>
        <p:guide orient="horz" pos="1605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notesMaster" Target="notesMasters/notesMaster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gs" Target="tags/tag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0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2BC39-128E-4521-A6D2-911A8F8A326A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821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2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98C2F-7AE5-4F56-A789-27C04C8D51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9ACB1-6B0E-4211-A950-E3155135F0F3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81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38D8-7CEE-471F-ADF0-B06B4F727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10486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C6A98D-1D84-904C-7154-6BF197D62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23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927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1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49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71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2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68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87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005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53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FA7EB-E896-A800-B9D7-1A63E1D9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>
            <a:extLst>
              <a:ext uri="{FF2B5EF4-FFF2-40B4-BE49-F238E27FC236}">
                <a16:creationId xmlns:a16="http://schemas.microsoft.com/office/drawing/2014/main" id="{267F5A0E-D761-B54F-C0D9-522FE3EC16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>
            <a:extLst>
              <a:ext uri="{FF2B5EF4-FFF2-40B4-BE49-F238E27FC236}">
                <a16:creationId xmlns:a16="http://schemas.microsoft.com/office/drawing/2014/main" id="{FC40D655-C2D6-B4CE-2C24-38043667152B}"/>
              </a:ext>
            </a:extLst>
          </p:cNvPr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>
            <a:extLst>
              <a:ext uri="{FF2B5EF4-FFF2-40B4-BE49-F238E27FC236}">
                <a16:creationId xmlns:a16="http://schemas.microsoft.com/office/drawing/2014/main" id="{D03C3505-94BB-9FDE-E8C0-8F4FC7CCCA40}"/>
              </a:ext>
            </a:extLst>
          </p:cNvPr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383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102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26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532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787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977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26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31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1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960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84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685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486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536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002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201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568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528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785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216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835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63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9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04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847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830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657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706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486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6570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量化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9668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560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63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452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821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917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799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5180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3154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F012D-60DD-83A3-2429-14DC240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001F4E-9A8B-3148-A12D-8407136AB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F4F452-3089-8808-C327-EF4433A50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47D916-38BF-9B43-9A08-561807826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844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3D845-23F7-0B1B-B76A-090E97FA3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07712A-BC20-F88F-2B97-D30EE9ACB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0C7633-424C-E3A4-AA0D-2274E1A78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6E8306-A1D6-1909-9480-2F37978E5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291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D48E3-6782-3F41-3C1F-EB9D60D7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0C4ECF-E539-0EB0-DD20-13C34AE99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AD7CD4-C37E-A39E-6457-A8066FC3C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786A82-D537-37C6-E248-EE70200FA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5430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790F3-FAEE-F185-F3AB-BFDEBE3C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871D5B-51F7-C556-9CA8-DF3624FD2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441937-74EA-0DF5-14F2-56D57D234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60D327-0057-9DCE-7232-52885F3B2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211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3BDF6-2E1D-6C00-A592-CB0CBC8B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7B2EFA-D892-360A-DFFA-A37946D4B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C788D7-33BA-C20B-B604-BF778ED02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64372-0F1E-A220-873C-1C7AADA20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59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2016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5BCEC-0323-E132-EE99-F533D9FA4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20D508-9EBD-A68D-9041-DE84E36B0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F012E4-56F8-5A94-39E1-A0E95935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CEFD86-ACD1-349D-F825-D3CDC94DA0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380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79C97-89BB-5469-EE7B-168B2224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D16385-5BFA-0A22-ACB6-81E0C7B9C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45B094-B828-BC1F-BD99-4773DA60F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ABCDFA-1FAA-BBCD-6391-26ACE76BB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8330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1A94F-C323-C723-1536-7B4AF17A2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857544-1D05-74B3-5258-26E846455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E1ED5D-2856-8F7F-C43B-A3030A693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E2A5FE-7654-6B18-BD56-1BD0ADB2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3208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0D2D8-18DB-9709-131D-C6A5B397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81D0F2-13FA-C6CB-401F-E25BF9BCD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F7A016-867F-D45D-3D36-25E88D1D5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F03F32-51C0-131D-5CD5-8FED4CA38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090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085C3-D4DE-370A-3A01-5EF7C6F4A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5D3564-7A11-A697-6DC7-9F65730C0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A21E8B-A6B4-7297-9DF7-297F6751A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13C557-04B4-2368-C9EA-C03067B4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6208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FE99E-DED0-8664-B685-9BF1DE1C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D47261-F6C0-B98A-0E80-9C117B80E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8D737C-8ABF-868D-C375-498B1E7A8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64AAF6-A807-A8F9-4DA8-318BA2DBA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832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4A5AD-C25B-5B0E-53A9-24A86B94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76E48E-41C3-5C0A-109F-9C3B5ED91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626F53-5F0C-F2B4-6DAD-F10019364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836EE5-A92A-FFE2-7F93-26B394960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83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FF227-7295-4DA2-0976-D77E91E2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AB89F5-A3D8-4D39-8965-E17C55BF8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A22F29-7A44-8199-EFD6-738D62D57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7798BF-9AB3-3109-43E3-16AE9DB53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5784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C787C-9394-7B42-68B9-B646B554A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785B4C-2D8F-ACF8-FD21-7B18A2389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6DD63A-A2AB-6D9F-F3CD-B8B586664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BC1C6E-2FCE-4535-F5B5-80986BCA7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6322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DD06C-9C6A-8CDF-F1E7-C634FF1B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DDB449-CAD9-C8D7-F366-556D662F5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A83A1E-EEC9-5B3B-4373-F7438EE9C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EC9964-1F52-A1F6-BFBA-036A932C3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467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altLang="zh-CN" b="0" i="0" dirty="0">
              <a:solidFill>
                <a:srgbClr val="424242"/>
              </a:solidFill>
              <a:effectLst/>
              <a:latin typeface="KaTeX_Main"/>
            </a:endParaRPr>
          </a:p>
          <a:p>
            <a:pPr algn="l"/>
            <a:endParaRPr lang="en" altLang="zh-CN" b="0" i="0" dirty="0">
              <a:solidFill>
                <a:srgbClr val="424242"/>
              </a:solidFill>
              <a:effectLst/>
              <a:latin typeface="proxima-nova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23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079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2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ctrTitle"/>
          </p:nvPr>
        </p:nvSpPr>
        <p:spPr>
          <a:xfrm>
            <a:off x="685804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2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4343-A248-3F41-9289-FFE32E012514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6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88277-B473-374C-954A-02C4B32F29D8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4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8AC5-B16D-944C-9F5F-D243D68CDA70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DF699-BB76-3E47-AC83-88C12940815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3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ctrTitle"/>
          </p:nvPr>
        </p:nvSpPr>
        <p:spPr>
          <a:xfrm>
            <a:off x="685804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2607-AAB3-E948-A401-B2BDF73740C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9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2" name="图片 8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cxnSp>
        <p:nvCxnSpPr>
          <p:cNvPr id="3145735" name="直接连接符 10"/>
          <p:cNvCxnSpPr/>
          <p:nvPr/>
        </p:nvCxnSpPr>
        <p:spPr>
          <a:xfrm>
            <a:off x="1270033" y="-835836"/>
            <a:ext cx="7190906" cy="0"/>
          </a:xfrm>
          <a:prstGeom prst="line">
            <a:avLst/>
          </a:prstGeom>
          <a:ln w="28575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71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latin typeface="Heiti SC Medium" pitchFamily="2" charset="-128"/>
                <a:ea typeface="Heiti SC Medium" pitchFamily="2" charset="-128"/>
              </a:defRPr>
            </a:lvl2pPr>
            <a:lvl3pPr>
              <a:defRPr>
                <a:latin typeface="Heiti SC Medium" pitchFamily="2" charset="-128"/>
                <a:ea typeface="Heiti SC Medium" pitchFamily="2" charset="-128"/>
              </a:defRPr>
            </a:lvl3pPr>
            <a:lvl4pPr>
              <a:defRPr>
                <a:latin typeface="Heiti SC Medium" pitchFamily="2" charset="-128"/>
                <a:ea typeface="Heiti SC Medium" pitchFamily="2" charset="-128"/>
              </a:defRPr>
            </a:lvl4pPr>
            <a:lvl5pPr>
              <a:defRPr>
                <a:latin typeface="Heiti SC Medium" pitchFamily="2" charset="-128"/>
                <a:ea typeface="Heiti SC Medium" pitchFamily="2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FFA9-A498-2146-AFE0-B0FFC1E3911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5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4" name="图片 9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9BA3-F341-004C-B933-355516A2214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3" name="组合 30"/>
          <p:cNvGrpSpPr>
            <a:grpSpLocks noGrp="1"/>
          </p:cNvGrpSpPr>
          <p:nvPr userDrawn="1"/>
        </p:nvGrpSpPr>
        <p:grpSpPr>
          <a:xfrm>
            <a:off x="323528" y="308459"/>
            <a:ext cx="8496944" cy="463083"/>
            <a:chOff x="5282161" y="1404744"/>
            <a:chExt cx="3543196" cy="233762"/>
          </a:xfrm>
        </p:grpSpPr>
        <p:cxnSp>
          <p:nvCxnSpPr>
            <p:cNvPr id="3145730" name="直接连接符 8"/>
            <p:cNvCxnSpPr/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3" name="TextBox 8"/>
            <p:cNvSpPr txBox="1"/>
            <p:nvPr/>
          </p:nvSpPr>
          <p:spPr>
            <a:xfrm>
              <a:off x="5522378" y="1404744"/>
              <a:ext cx="330297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8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10384E05-B65B-474A-84E3-803B59BA5F7B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1863000"/>
            <a:ext cx="7349400" cy="7641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2670300"/>
            <a:ext cx="7349400" cy="3537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1217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17" descr="s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37085"/>
            <a:ext cx="9144000" cy="189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0" name="矩形 6"/>
          <p:cNvSpPr/>
          <p:nvPr/>
        </p:nvSpPr>
        <p:spPr>
          <a:xfrm>
            <a:off x="294085" y="222647"/>
            <a:ext cx="2520554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93" name="Picture 2" descr="D:\My Pictures\nju\南京大学视觉形象规范化标准(jpeg格式文件)\03校标，中、英文校名组合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254" y="395288"/>
            <a:ext cx="2106215" cy="62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1" name="矩形 7"/>
          <p:cNvSpPr>
            <a:spLocks noChangeArrowheads="1"/>
          </p:cNvSpPr>
          <p:nvPr/>
        </p:nvSpPr>
        <p:spPr bwMode="auto">
          <a:xfrm>
            <a:off x="5661422" y="357188"/>
            <a:ext cx="3482579" cy="507831"/>
          </a:xfrm>
          <a:prstGeom prst="rect">
            <a:avLst/>
          </a:prstGeom>
          <a:solidFill>
            <a:srgbClr val="630D5F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诚朴雄伟   励学敦行</a:t>
            </a:r>
          </a:p>
        </p:txBody>
      </p:sp>
      <p:sp>
        <p:nvSpPr>
          <p:cNvPr id="1048802" name="标题 1"/>
          <p:cNvSpPr>
            <a:spLocks noGrp="1"/>
          </p:cNvSpPr>
          <p:nvPr>
            <p:ph type="ctrTitle"/>
          </p:nvPr>
        </p:nvSpPr>
        <p:spPr>
          <a:xfrm>
            <a:off x="251520" y="1799332"/>
            <a:ext cx="5112568" cy="1107996"/>
          </a:xfrm>
        </p:spPr>
        <p:txBody>
          <a:bodyPr/>
          <a:lstStyle>
            <a:lvl1pPr algn="ctr">
              <a:defRPr sz="3300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3" name="副标题 2"/>
          <p:cNvSpPr>
            <a:spLocks noGrp="1"/>
          </p:cNvSpPr>
          <p:nvPr>
            <p:ph type="subTitle" idx="1"/>
          </p:nvPr>
        </p:nvSpPr>
        <p:spPr>
          <a:xfrm>
            <a:off x="287526" y="3813889"/>
            <a:ext cx="8568952" cy="46166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7030A0"/>
                </a:solidFill>
                <a:effectLst/>
                <a:latin typeface="方正小标宋简体" panose="02000000000000000000" pitchFamily="2" charset="-122"/>
                <a:ea typeface="方正小标宋简体" panose="02000000000000000000" pitchFamily="2" charset="-122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847850"/>
            <a:ext cx="2228850" cy="221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90" name="矩形 6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 w="38100"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1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86800" cy="46166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2" name="内容占位符 4"/>
          <p:cNvSpPr>
            <a:spLocks noGrp="1"/>
          </p:cNvSpPr>
          <p:nvPr>
            <p:ph sz="quarter" idx="10"/>
          </p:nvPr>
        </p:nvSpPr>
        <p:spPr>
          <a:xfrm>
            <a:off x="3437874" y="1793454"/>
            <a:ext cx="5248926" cy="415498"/>
          </a:xfrm>
        </p:spPr>
        <p:txBody>
          <a:bodyPr/>
          <a:lstStyle>
            <a:lvl1pPr marL="540385" indent="-540385">
              <a:buFont typeface="+mj-ea"/>
              <a:buAutoNum type="ea1JpnChsDbPeriod"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771525" indent="-428625">
              <a:buFont typeface="+mj-ea"/>
              <a:buAutoNum type="ea1JpnChsDbPeriod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DFCC-A7E6-4E4E-8FB8-96E63E6D004B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5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76456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6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258445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8" name="标题 1"/>
          <p:cNvSpPr>
            <a:spLocks noGrp="1"/>
          </p:cNvSpPr>
          <p:nvPr>
            <p:ph type="title"/>
          </p:nvPr>
        </p:nvSpPr>
        <p:spPr>
          <a:xfrm>
            <a:off x="2555874" y="403771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9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39750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11" name="标题 1"/>
          <p:cNvSpPr>
            <a:spLocks noGrp="1"/>
          </p:cNvSpPr>
          <p:nvPr>
            <p:ph type="title"/>
          </p:nvPr>
        </p:nvSpPr>
        <p:spPr>
          <a:xfrm>
            <a:off x="2555874" y="403772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12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03297"/>
          </a:xfrm>
        </p:spPr>
        <p:txBody>
          <a:bodyPr/>
          <a:lstStyle>
            <a:lvl1pPr>
              <a:defRPr sz="2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01345" indent="-258445">
              <a:buFont typeface="Wingdings" panose="05000000000000000000" pitchFamily="2" charset="2"/>
              <a:buChar char="Ø"/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79" name="标题 1"/>
          <p:cNvSpPr>
            <a:spLocks noGrp="1"/>
          </p:cNvSpPr>
          <p:nvPr>
            <p:ph type="title"/>
          </p:nvPr>
        </p:nvSpPr>
        <p:spPr>
          <a:xfrm>
            <a:off x="2555776" y="403771"/>
            <a:ext cx="6131024" cy="461665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0" name="内容占位符 3"/>
          <p:cNvSpPr>
            <a:spLocks noGrp="1"/>
          </p:cNvSpPr>
          <p:nvPr>
            <p:ph sz="quarter" idx="10"/>
          </p:nvPr>
        </p:nvSpPr>
        <p:spPr>
          <a:xfrm>
            <a:off x="457200" y="1200151"/>
            <a:ext cx="4006788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  <p:sp>
        <p:nvSpPr>
          <p:cNvPr id="1048781" name="内容占位符 5"/>
          <p:cNvSpPr>
            <a:spLocks noGrp="1"/>
          </p:cNvSpPr>
          <p:nvPr>
            <p:ph sz="quarter" idx="11"/>
          </p:nvPr>
        </p:nvSpPr>
        <p:spPr>
          <a:xfrm>
            <a:off x="4572000" y="1200151"/>
            <a:ext cx="4114800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"/>
          <p:cNvSpPr>
            <a:spLocks noGrp="1"/>
          </p:cNvSpPr>
          <p:nvPr>
            <p:ph type="title"/>
          </p:nvPr>
        </p:nvSpPr>
        <p:spPr>
          <a:xfrm>
            <a:off x="2541984" y="4210006"/>
            <a:ext cx="5486400" cy="415498"/>
          </a:xfrm>
        </p:spPr>
        <p:txBody>
          <a:bodyPr anchor="b"/>
          <a:lstStyle>
            <a:lvl1pPr algn="ctr">
              <a:defRPr sz="2100" b="1">
                <a:solidFill>
                  <a:srgbClr val="630D5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3" name="图片占位符 2"/>
          <p:cNvSpPr>
            <a:spLocks noGrp="1"/>
          </p:cNvSpPr>
          <p:nvPr>
            <p:ph type="pic" idx="1"/>
          </p:nvPr>
        </p:nvSpPr>
        <p:spPr>
          <a:xfrm>
            <a:off x="2541984" y="1059582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8" name="标题 1"/>
          <p:cNvSpPr>
            <a:spLocks noGrp="1"/>
          </p:cNvSpPr>
          <p:nvPr>
            <p:ph type="title"/>
          </p:nvPr>
        </p:nvSpPr>
        <p:spPr>
          <a:xfrm>
            <a:off x="522001" y="1795421"/>
            <a:ext cx="8099999" cy="646331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7918363" cy="36933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522001" y="1864670"/>
            <a:ext cx="8099999" cy="507831"/>
          </a:xfrm>
        </p:spPr>
        <p:txBody>
          <a:bodyPr/>
          <a:lstStyle>
            <a:lvl1pPr algn="ctr">
              <a:defRPr sz="27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3165835" cy="646331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48796" name="内容占位符 4"/>
          <p:cNvSpPr>
            <a:spLocks noGrp="1"/>
          </p:cNvSpPr>
          <p:nvPr>
            <p:ph sz="quarter" idx="11"/>
          </p:nvPr>
        </p:nvSpPr>
        <p:spPr>
          <a:xfrm>
            <a:off x="4626006" y="2973817"/>
            <a:ext cx="3996500" cy="369332"/>
          </a:xfrm>
        </p:spPr>
        <p:txBody>
          <a:bodyPr/>
          <a:lstStyle>
            <a:lvl1pPr>
              <a:defRPr lang="zh-CN" altLang="en-US" sz="18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Rectangle 46"/>
          <p:cNvSpPr>
            <a:spLocks noChangeArrowheads="1"/>
          </p:cNvSpPr>
          <p:nvPr/>
        </p:nvSpPr>
        <p:spPr bwMode="auto">
          <a:xfrm>
            <a:off x="3048000" y="2288382"/>
            <a:ext cx="1524000" cy="1088231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8" name="Rectangle 47"/>
          <p:cNvSpPr>
            <a:spLocks noChangeArrowheads="1"/>
          </p:cNvSpPr>
          <p:nvPr/>
        </p:nvSpPr>
        <p:spPr bwMode="gray">
          <a:xfrm>
            <a:off x="4572000" y="3374231"/>
            <a:ext cx="1524000" cy="1085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87" name="Picture 5" descr="C:\Documents and Settings\Administrator\桌面\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37097" y="2286001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8" name="Picture 6" descr="C:\Documents and Settings\Administrator\桌面\2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288382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9" name="Picture 7" descr="C:\Documents and Settings\Administrator\桌面\3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369469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90" name="Picture 8" descr="C:\Documents and Settings\Administrator\桌面\4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049191" y="3374232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89" name="标题 1"/>
          <p:cNvSpPr>
            <a:spLocks noGrp="1"/>
          </p:cNvSpPr>
          <p:nvPr>
            <p:ph type="title"/>
          </p:nvPr>
        </p:nvSpPr>
        <p:spPr>
          <a:xfrm>
            <a:off x="683568" y="1426083"/>
            <a:ext cx="8154906" cy="553998"/>
          </a:xfrm>
        </p:spPr>
        <p:txBody>
          <a:bodyPr/>
          <a:lstStyle>
            <a:lvl1pPr algn="ctr">
              <a:defRPr sz="3000">
                <a:solidFill>
                  <a:srgbClr val="630D5F"/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AED0F17-EA65-6A44-B4C1-ADB7D87F4354}" type="datetime1">
              <a:rPr kumimoji="0" lang="zh-CN" altLang="en-US" sz="135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2024/12/25</a:t>
            </a:fld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2D1913-7E4E-494B-BB9D-C7D6A017BB24}" type="slidenum">
              <a:rPr kumimoji="0" lang="zh-CN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"/>
          <p:cNvSpPr>
            <a:spLocks noGrp="1"/>
          </p:cNvSpPr>
          <p:nvPr>
            <p:ph type="title"/>
          </p:nvPr>
        </p:nvSpPr>
        <p:spPr>
          <a:xfrm>
            <a:off x="722317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1" name="文本占位符 2"/>
          <p:cNvSpPr>
            <a:spLocks noGrp="1"/>
          </p:cNvSpPr>
          <p:nvPr>
            <p:ph type="body" idx="1"/>
          </p:nvPr>
        </p:nvSpPr>
        <p:spPr>
          <a:xfrm>
            <a:off x="722317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9A589-4306-E24C-A416-18A2DC5E61D4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6" name="内容占位符 2"/>
          <p:cNvSpPr>
            <a:spLocks noGrp="1"/>
          </p:cNvSpPr>
          <p:nvPr>
            <p:ph sz="half" idx="1"/>
          </p:nvPr>
        </p:nvSpPr>
        <p:spPr>
          <a:xfrm>
            <a:off x="457204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7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79708-1F66-C44A-9F99-B3A96C3A09A8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2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3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60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5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60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8FA-4A11-7F4C-8C37-A5B29444D606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4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0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580E-E481-9B48-9765-87463C940ED1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0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9F737-F6E3-0D4F-9233-7520E06BDEC6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5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标题 1"/>
          <p:cNvSpPr>
            <a:spLocks noGrp="1"/>
          </p:cNvSpPr>
          <p:nvPr>
            <p:ph type="title"/>
          </p:nvPr>
        </p:nvSpPr>
        <p:spPr>
          <a:xfrm>
            <a:off x="457202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3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6E0-B84D-A342-91F0-090D006E402E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0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21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AB28-0BCA-DE4F-A693-9845FFFC57C1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7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B89FC-41C6-AE44-B28F-4EEB06CB4A41}" type="datetime1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10486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5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06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63A60C7-E1E9-1147-9542-7591D08E8B3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4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8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占位符 1"/>
          <p:cNvSpPr>
            <a:spLocks noGrp="1"/>
          </p:cNvSpPr>
          <p:nvPr>
            <p:ph type="title"/>
          </p:nvPr>
        </p:nvSpPr>
        <p:spPr>
          <a:xfrm>
            <a:off x="2556273" y="403772"/>
            <a:ext cx="6130528" cy="46166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7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1191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en-US" altLang="en-US" dirty="0"/>
              <a:t>单击此处编辑母版文本样式</a:t>
            </a:r>
          </a:p>
          <a:p>
            <a:pPr lvl="1"/>
            <a:r>
              <a:rPr lang="en-US" altLang="en-US" dirty="0"/>
              <a:t>第二级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en-US" altLang="en-US" dirty="0"/>
              <a:t>第三级</a:t>
            </a:r>
          </a:p>
        </p:txBody>
      </p:sp>
      <p:pic>
        <p:nvPicPr>
          <p:cNvPr id="2097186" name="Picture 11"/>
          <p:cNvPicPr/>
          <p:nvPr/>
        </p:nvPicPr>
        <p:blipFill>
          <a:blip r:embed="rId14"/>
          <a:stretch>
            <a:fillRect/>
          </a:stretch>
        </p:blipFill>
        <p:spPr>
          <a:xfrm>
            <a:off x="6238875" y="2343150"/>
            <a:ext cx="2600325" cy="26003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3885" indent="-26098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100" b="1" kern="1200">
          <a:solidFill>
            <a:srgbClr val="E46C0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B2B4312-8799-E3FD-3B66-D2A3424C86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36" name="矩形 2"/>
          <p:cNvSpPr/>
          <p:nvPr/>
        </p:nvSpPr>
        <p:spPr>
          <a:xfrm>
            <a:off x="2705" y="769023"/>
            <a:ext cx="9144000" cy="1538522"/>
          </a:xfrm>
          <a:prstGeom prst="rect">
            <a:avLst/>
          </a:prstGeom>
          <a:solidFill>
            <a:srgbClr val="6E0F6D"/>
          </a:solidFill>
          <a:ln>
            <a:solidFill>
              <a:srgbClr val="6E0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0" tIns="37495" rIns="74990" bIns="37495" rtlCol="0" anchor="ctr"/>
          <a:lstStyle/>
          <a:p>
            <a:pPr algn="ctr" defTabSz="914400"/>
            <a:endParaRPr lang="zh-CN" altLang="en-US">
              <a:solidFill>
                <a:srgbClr val="6E0F6D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863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5736" y="3280283"/>
            <a:ext cx="4879340" cy="18562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4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南 京 大 学</a:t>
            </a:r>
            <a:endParaRPr lang="en-US" altLang="zh-CN" sz="24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0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张 凯</a:t>
            </a:r>
            <a:endParaRPr lang="en-US" altLang="zh-CN" sz="20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638" name="矩形 1"/>
          <p:cNvSpPr/>
          <p:nvPr/>
        </p:nvSpPr>
        <p:spPr>
          <a:xfrm>
            <a:off x="611560" y="1275606"/>
            <a:ext cx="7776864" cy="639979"/>
          </a:xfrm>
          <a:prstGeom prst="rect">
            <a:avLst/>
          </a:prstGeom>
        </p:spPr>
        <p:txBody>
          <a:bodyPr wrap="square" lIns="74990" tIns="37495" rIns="74990" bIns="37495">
            <a:spAutoFit/>
          </a:bodyPr>
          <a:lstStyle/>
          <a:p>
            <a:pPr algn="ctr" defTabSz="571500">
              <a:lnSpc>
                <a:spcPts val="4375"/>
              </a:lnSpc>
            </a:pPr>
            <a:r>
              <a:rPr lang="zh-CN" alt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 学 建 模</a:t>
            </a:r>
            <a:endParaRPr lang="en-US" altLang="zh-CN" sz="5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5D1DC8-7D77-FFA4-0486-67CEDD21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散度（两个一元高斯分布）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8E4B72-3C1B-1B42-8B6E-F731D2F6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766" y="1291371"/>
            <a:ext cx="7608468" cy="30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散度（两个多元高斯分布，协方差为对角形式）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77D7D9-00E0-FA45-8F13-AFC243CD5B45}"/>
              </a:ext>
            </a:extLst>
          </p:cNvPr>
          <p:cNvSpPr txBox="1"/>
          <p:nvPr/>
        </p:nvSpPr>
        <p:spPr>
          <a:xfrm>
            <a:off x="2483634" y="458618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等价于多个独立的高斯分布相加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41DFC6-2BBC-E047-BEAD-470D6A96F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927470"/>
            <a:ext cx="3848100" cy="2679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AEC8A5-626B-584A-8983-66AF4EA99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4" y="3607170"/>
            <a:ext cx="6462312" cy="9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散度（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两个一元高斯分布，目标分布是正太分布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3477EC-E586-E744-BBE3-DF9FB4AE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1" y="1888306"/>
            <a:ext cx="4080537" cy="6617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9F407D-03CF-3D47-864E-910393C6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7" y="2924339"/>
            <a:ext cx="3971164" cy="57606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CFEF2A-F22A-AA45-A0A2-CC3F7BFAD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66" y="1918881"/>
            <a:ext cx="3809797" cy="20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8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散度损失（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2F9680-160A-B340-9ADF-0CE0342BA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4" y="987674"/>
            <a:ext cx="4438887" cy="39399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E56DC8-DE6F-AE48-8CBE-B5C3E04D8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31134"/>
            <a:ext cx="4159663" cy="15406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768CA5-1D59-134F-AE71-48C91EBCAD0B}"/>
              </a:ext>
            </a:extLst>
          </p:cNvPr>
          <p:cNvSpPr txBox="1"/>
          <p:nvPr/>
        </p:nvSpPr>
        <p:spPr>
          <a:xfrm>
            <a:off x="4754304" y="2926296"/>
            <a:ext cx="4282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en" altLang="zh-CN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b="0" i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∣∣ </a:t>
            </a:r>
            <a:r>
              <a:rPr lang="en" altLang="zh-CN" b="0" i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zh-CN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0" i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是目标分布，</a:t>
            </a:r>
            <a:r>
              <a:rPr lang="en-US" altLang="zh-CN" b="0" i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是模型分布</a:t>
            </a:r>
            <a:endParaRPr lang="en-US" altLang="zh-CN" b="0" i="0" dirty="0">
              <a:solidFill>
                <a:srgbClr val="26262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885ABF-8C66-9B43-A442-1C00F2299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48" y="3333381"/>
            <a:ext cx="3467100" cy="774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68D9FF-8B55-914D-8B71-9CF55C4A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53" y="4220140"/>
            <a:ext cx="3454400" cy="749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112298-160C-7F44-B3A0-5B196A227141}"/>
              </a:ext>
            </a:extLst>
          </p:cNvPr>
          <p:cNvSpPr txBox="1"/>
          <p:nvPr/>
        </p:nvSpPr>
        <p:spPr>
          <a:xfrm>
            <a:off x="8458217" y="4410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正确</a:t>
            </a:r>
          </a:p>
        </p:txBody>
      </p:sp>
    </p:spTree>
    <p:extLst>
      <p:ext uri="{BB962C8B-B14F-4D97-AF65-F5344CB8AC3E}">
        <p14:creationId xmlns:p14="http://schemas.microsoft.com/office/powerpoint/2010/main" val="21678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985864-E8FA-D541-A5E7-A60ED8DD7FC1}"/>
              </a:ext>
            </a:extLst>
          </p:cNvPr>
          <p:cNvSpPr txBox="1"/>
          <p:nvPr/>
        </p:nvSpPr>
        <p:spPr>
          <a:xfrm>
            <a:off x="251520" y="1131590"/>
            <a:ext cx="5040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Variational Autoencoders (VAEs) have one fundamentally unique property that separates them from vanilla autoencoders, and it is this property that makes them so useful for generative modeling: their latent spaces are, </a:t>
            </a:r>
            <a:r>
              <a:rPr lang="en" altLang="zh-CN" b="0" i="1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design, 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continuous, allowing easy 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sampling and interpolation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" altLang="zh-CN" b="0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achieves this by doing something that seems rather surprising at first: making its encoder not output an encoding vector of size</a:t>
            </a:r>
            <a:r>
              <a:rPr lang="en" altLang="zh-CN" b="0" i="1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n, </a:t>
            </a:r>
            <a:r>
              <a:rPr lang="en" altLang="zh-C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rather, 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outputting two vectors of size </a:t>
            </a:r>
            <a:r>
              <a:rPr lang="en" altLang="zh-CN" b="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vector of means</a:t>
            </a:r>
            <a:r>
              <a:rPr lang="en" altLang="zh-C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another vector of standard deviations, </a:t>
            </a:r>
            <a:r>
              <a:rPr lang="el-GR" altLang="zh-CN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1468ED5-8CAB-664F-BAC9-D55C195E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6081"/>
            <a:ext cx="3190104" cy="368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CB97FA-659E-D541-9FD4-EE5DB5D0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CB1AF1-0B16-F64D-B819-AE33C4BB122C}"/>
              </a:ext>
            </a:extLst>
          </p:cNvPr>
          <p:cNvSpPr txBox="1"/>
          <p:nvPr/>
        </p:nvSpPr>
        <p:spPr>
          <a:xfrm>
            <a:off x="749121" y="4774168"/>
            <a:ext cx="741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https://github.com/AntixK/PyTorch-VAE/blob/master/models/vanilla_vae.py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B98799-0902-5F44-8910-74CBEEC6F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41556"/>
            <a:ext cx="3179474" cy="39399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BF9B28-FE81-1448-9846-08A88D41E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79" y="841556"/>
            <a:ext cx="3178043" cy="39399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BDD538-6389-9647-AB5A-5571567663F5}"/>
              </a:ext>
            </a:extLst>
          </p:cNvPr>
          <p:cNvSpPr txBox="1"/>
          <p:nvPr/>
        </p:nvSpPr>
        <p:spPr>
          <a:xfrm>
            <a:off x="2920735" y="2958396"/>
            <a:ext cx="95378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Encoder</a:t>
            </a:r>
          </a:p>
          <a:p>
            <a:r>
              <a:rPr kumimoji="1" lang="zh-CN" altLang="en-US" dirty="0">
                <a:solidFill>
                  <a:srgbClr val="C00000"/>
                </a:solidFill>
              </a:rPr>
              <a:t>编码器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B913A-8192-7940-821E-C1529B0987DC}"/>
              </a:ext>
            </a:extLst>
          </p:cNvPr>
          <p:cNvSpPr txBox="1"/>
          <p:nvPr/>
        </p:nvSpPr>
        <p:spPr>
          <a:xfrm>
            <a:off x="7677029" y="1347614"/>
            <a:ext cx="97783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Decoder</a:t>
            </a:r>
          </a:p>
          <a:p>
            <a:r>
              <a:rPr kumimoji="1" lang="zh-CN" altLang="en-US" dirty="0">
                <a:solidFill>
                  <a:srgbClr val="C00000"/>
                </a:solidFill>
              </a:rPr>
              <a:t>解码器</a:t>
            </a:r>
          </a:p>
        </p:txBody>
      </p:sp>
    </p:spTree>
    <p:extLst>
      <p:ext uri="{BB962C8B-B14F-4D97-AF65-F5344CB8AC3E}">
        <p14:creationId xmlns:p14="http://schemas.microsoft.com/office/powerpoint/2010/main" val="27835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CB1AF1-0B16-F64D-B819-AE33C4BB122C}"/>
              </a:ext>
            </a:extLst>
          </p:cNvPr>
          <p:cNvSpPr txBox="1"/>
          <p:nvPr/>
        </p:nvSpPr>
        <p:spPr>
          <a:xfrm>
            <a:off x="749121" y="4774168"/>
            <a:ext cx="741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https://github.com/AntixK/PyTorch-VAE/blob/master/models/vanilla_vae.py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B56136-EF6F-3943-BEF3-89C75EA55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9" y="1167593"/>
            <a:ext cx="4771719" cy="3088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49DA3B-2CFD-C746-AC25-54BA750D7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67594"/>
            <a:ext cx="3428481" cy="28083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CC11E0-067C-AE4E-95EC-206DE71D7407}"/>
              </a:ext>
            </a:extLst>
          </p:cNvPr>
          <p:cNvSpPr txBox="1"/>
          <p:nvPr/>
        </p:nvSpPr>
        <p:spPr>
          <a:xfrm>
            <a:off x="2113498" y="3960956"/>
            <a:ext cx="305404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Encoder</a:t>
            </a:r>
            <a:r>
              <a:rPr kumimoji="1" lang="zh-CN" altLang="en-US" dirty="0">
                <a:solidFill>
                  <a:srgbClr val="C00000"/>
                </a:solidFill>
              </a:rPr>
              <a:t>编码器：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输入</a:t>
            </a:r>
            <a:r>
              <a:rPr kumimoji="1" lang="en-US" altLang="zh-CN" dirty="0">
                <a:solidFill>
                  <a:srgbClr val="C00000"/>
                </a:solidFill>
              </a:rPr>
              <a:t>x</a:t>
            </a:r>
            <a:r>
              <a:rPr kumimoji="1" lang="zh-CN" altLang="en-US" dirty="0">
                <a:solidFill>
                  <a:srgbClr val="C00000"/>
                </a:solidFill>
              </a:rPr>
              <a:t>，输出均值和对数方差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461463-F531-3340-B178-59AB32FF3580}"/>
              </a:ext>
            </a:extLst>
          </p:cNvPr>
          <p:cNvSpPr txBox="1"/>
          <p:nvPr/>
        </p:nvSpPr>
        <p:spPr>
          <a:xfrm>
            <a:off x="5608659" y="3960957"/>
            <a:ext cx="305404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Decoder</a:t>
            </a:r>
            <a:r>
              <a:rPr kumimoji="1" lang="zh-CN" altLang="en-US" dirty="0">
                <a:solidFill>
                  <a:srgbClr val="C00000"/>
                </a:solidFill>
              </a:rPr>
              <a:t>解码器：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输入</a:t>
            </a:r>
            <a:r>
              <a:rPr kumimoji="1" lang="en-US" altLang="zh-CN" dirty="0">
                <a:solidFill>
                  <a:srgbClr val="C00000"/>
                </a:solidFill>
              </a:rPr>
              <a:t>z</a:t>
            </a:r>
            <a:r>
              <a:rPr kumimoji="1" lang="zh-CN" altLang="en-US" dirty="0">
                <a:solidFill>
                  <a:srgbClr val="C00000"/>
                </a:solidFill>
              </a:rPr>
              <a:t>，输出重建结果</a:t>
            </a:r>
          </a:p>
        </p:txBody>
      </p:sp>
    </p:spTree>
    <p:extLst>
      <p:ext uri="{BB962C8B-B14F-4D97-AF65-F5344CB8AC3E}">
        <p14:creationId xmlns:p14="http://schemas.microsoft.com/office/powerpoint/2010/main" val="166533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CB1AF1-0B16-F64D-B819-AE33C4BB122C}"/>
              </a:ext>
            </a:extLst>
          </p:cNvPr>
          <p:cNvSpPr txBox="1"/>
          <p:nvPr/>
        </p:nvSpPr>
        <p:spPr>
          <a:xfrm>
            <a:off x="749121" y="4774168"/>
            <a:ext cx="741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https://github.com/AntixK/PyTorch-VAE/blob/master/models/vanilla_vae.py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259BB3-3A9D-E144-8207-58D51EA08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9582"/>
            <a:ext cx="5976714" cy="33836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7D328B-09CE-D644-B111-65B4AF00BEC2}"/>
              </a:ext>
            </a:extLst>
          </p:cNvPr>
          <p:cNvSpPr txBox="1"/>
          <p:nvPr/>
        </p:nvSpPr>
        <p:spPr>
          <a:xfrm>
            <a:off x="4866781" y="3796283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输出均值和对数方差（</a:t>
            </a:r>
            <a:r>
              <a:rPr kumimoji="1"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ln(</a:t>
            </a:r>
            <a:r>
              <a:rPr lang="el-GR" altLang="zh-CN" i="0" dirty="0">
                <a:solidFill>
                  <a:srgbClr val="0012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b="1" i="0" baseline="30000" dirty="0">
                <a:solidFill>
                  <a:srgbClr val="0012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采样得到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，然后经过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得到结果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F92092-4645-0845-9789-A4D5B88D89F0}"/>
              </a:ext>
            </a:extLst>
          </p:cNvPr>
          <p:cNvSpPr txBox="1"/>
          <p:nvPr/>
        </p:nvSpPr>
        <p:spPr>
          <a:xfrm>
            <a:off x="7203982" y="2642370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exp(0.5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ln(</a:t>
            </a:r>
            <a:r>
              <a:rPr lang="el-GR" altLang="zh-CN" i="0" dirty="0">
                <a:solidFill>
                  <a:srgbClr val="0012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b="1" i="0" baseline="30000" dirty="0">
                <a:solidFill>
                  <a:srgbClr val="0012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l-GR" altLang="zh-CN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σ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553335-2FEE-FA49-AE2D-CBFF6B356096}"/>
              </a:ext>
            </a:extLst>
          </p:cNvPr>
          <p:cNvSpPr txBox="1"/>
          <p:nvPr/>
        </p:nvSpPr>
        <p:spPr>
          <a:xfrm>
            <a:off x="3606191" y="2642370"/>
            <a:ext cx="304602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重参数化：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输入均值和对数方差，输出</a:t>
            </a:r>
            <a:r>
              <a:rPr kumimoji="1" lang="en-US" altLang="zh-CN" dirty="0">
                <a:solidFill>
                  <a:srgbClr val="C00000"/>
                </a:solidFill>
              </a:rPr>
              <a:t>z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48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变分自编码（三个关键组成元素）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72FA74-ED96-BD4C-B191-B1854E6B4ECB}"/>
              </a:ext>
            </a:extLst>
          </p:cNvPr>
          <p:cNvSpPr txBox="1"/>
          <p:nvPr/>
        </p:nvSpPr>
        <p:spPr>
          <a:xfrm>
            <a:off x="251520" y="915566"/>
            <a:ext cx="87129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编码器（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zh-CN" altLang="e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b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编码器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将输入数据 </a:t>
            </a:r>
            <a:r>
              <a:rPr lang="en" altLang="zh-CN" i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压缩映射到潜在空间中的概率分布参数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（通常为高斯分布的均值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与方差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具体来说，编码器通过神经网络对输入数据进行特征提取，并输出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一组潜在变量分布的参数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，用来近似后验分布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l-GR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潜在变量（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 Variables</a:t>
            </a:r>
            <a:r>
              <a:rPr lang="zh-CN" altLang="e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及其先验分布（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</a:t>
            </a:r>
            <a:r>
              <a:rPr lang="zh-CN" altLang="e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b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引入一组潜在变量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这些潜在变量往往来自一个简单的先验分布（例如标准正态分布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(0,I) 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通过从该潜在分布中抽样的方式，可以生成新的数据样本。同时，编码器学习到的后验近似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l-GR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必须与此先验分布保持一致，从而实现稳定的生成过程与良好的特征表达能力。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解码器（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zh-CN" altLang="e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b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解码器将从潜在分布中采样得到的潜在变量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映射回原数据空间，从而生成与输入数据分布相似的新样本。解码器模型通常是一个与编码器结构相对对称的神经网络，用于参数化生成分布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l-GR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使得给定某一个潜在向量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时，可以生成近似真实分布的数据样本。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C9BADC-E9D0-9B48-A5DC-C95D9AC6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8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变分自编码（损失函数）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CF4DD9-33AA-C049-8E45-C986947CB273}"/>
              </a:ext>
            </a:extLst>
          </p:cNvPr>
          <p:cNvSpPr txBox="1"/>
          <p:nvPr/>
        </p:nvSpPr>
        <p:spPr>
          <a:xfrm>
            <a:off x="251520" y="987574"/>
            <a:ext cx="8496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变分自编码器（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Autoencoder, VAE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的损失函数（也称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ELBO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损失函数）是通过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最大化数据对数似然的变分下界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Lower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ELBO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推导而来的。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933292-63BF-534E-92D8-C3E55A847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86" y="2723989"/>
            <a:ext cx="6248400" cy="45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C73699-94EC-4942-87EC-B9AF2E47D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42" y="1910904"/>
            <a:ext cx="4864100" cy="698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6FB7F6-2F57-2944-8F29-EAF6AC84FA35}"/>
              </a:ext>
            </a:extLst>
          </p:cNvPr>
          <p:cNvSpPr txBox="1"/>
          <p:nvPr/>
        </p:nvSpPr>
        <p:spPr>
          <a:xfrm>
            <a:off x="1179649" y="20754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目标：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CE3D82A-2AAC-2B45-8CC0-0EA09BB2D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115" y="3800450"/>
            <a:ext cx="5943600" cy="5715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DBF5FB9-9F85-364E-AD65-E61126515960}"/>
              </a:ext>
            </a:extLst>
          </p:cNvPr>
          <p:cNvSpPr txBox="1"/>
          <p:nvPr/>
        </p:nvSpPr>
        <p:spPr>
          <a:xfrm>
            <a:off x="2843808" y="4414723"/>
            <a:ext cx="2476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重建损失：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鼓励解码器生成与输入 尽可能相似的重建。</a:t>
            </a:r>
            <a:endParaRPr kumimoji="1"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182FA6-FC24-FE4F-BCC8-D612D399B7B4}"/>
              </a:ext>
            </a:extLst>
          </p:cNvPr>
          <p:cNvSpPr txBox="1"/>
          <p:nvPr/>
        </p:nvSpPr>
        <p:spPr>
          <a:xfrm>
            <a:off x="5436096" y="4342983"/>
            <a:ext cx="3707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kumimoji="1"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散度损失（正则化项）：</a:t>
            </a:r>
            <a:r>
              <a:rPr lang="zh-CN" altLang="en-US" sz="1400" dirty="0"/>
              <a:t>鼓励编码器输出的后验接近先验分布，从而避免潜在表示空间过度分散并促进良好的潜在结构学习。</a:t>
            </a:r>
            <a:endParaRPr kumimoji="1"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D0FC3F-66B6-1B43-B8B4-70649EF05BA2}"/>
              </a:ext>
            </a:extLst>
          </p:cNvPr>
          <p:cNvSpPr txBox="1"/>
          <p:nvPr/>
        </p:nvSpPr>
        <p:spPr>
          <a:xfrm>
            <a:off x="2953" y="3901534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最小化损失函数：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E3D2A3-0A05-DA49-9110-8AD947628222}"/>
              </a:ext>
            </a:extLst>
          </p:cNvPr>
          <p:cNvSpPr txBox="1"/>
          <p:nvPr/>
        </p:nvSpPr>
        <p:spPr>
          <a:xfrm>
            <a:off x="717984" y="27320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证据下界：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6B5FA1-5ED3-8E42-890D-8C5B2EAE4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575" y="3292078"/>
            <a:ext cx="1282700" cy="4318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DC31AD9-4720-5D48-9BBC-2ED9750F8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38" y="3342878"/>
            <a:ext cx="1549400" cy="381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A0C4C1D-3594-514D-B20E-FE612EAD0385}"/>
              </a:ext>
            </a:extLst>
          </p:cNvPr>
          <p:cNvSpPr txBox="1"/>
          <p:nvPr/>
        </p:nvSpPr>
        <p:spPr>
          <a:xfrm>
            <a:off x="727235" y="33545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核心思想：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79E79D-6C38-1B4E-A818-29E428E004A1}"/>
              </a:ext>
            </a:extLst>
          </p:cNvPr>
          <p:cNvSpPr txBox="1"/>
          <p:nvPr/>
        </p:nvSpPr>
        <p:spPr>
          <a:xfrm>
            <a:off x="5320499" y="3239109"/>
            <a:ext cx="3499973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最大化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ELBO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来近似最大化数据的对数似然，是变分贝叶斯的核心思想。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CB507-3B7F-5946-8462-0C8CB016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89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244-4FF8-8E48-436A-8DD685F7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DF3DED-79FE-886D-ED4D-81118555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FEB842-757F-F67E-63F3-041F299E1209}"/>
              </a:ext>
            </a:extLst>
          </p:cNvPr>
          <p:cNvSpPr txBox="1">
            <a:spLocks noRot="1"/>
          </p:cNvSpPr>
          <p:nvPr/>
        </p:nvSpPr>
        <p:spPr>
          <a:xfrm>
            <a:off x="2555776" y="1059582"/>
            <a:ext cx="4824536" cy="3287264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数学建模算法：变分自编码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58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变分自编码（损失函数）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E0D18-7CBC-0549-AB86-1CA7627E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35" y="1131590"/>
            <a:ext cx="7706330" cy="35283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EED0239-BF15-9342-BA07-8FA028125F48}"/>
              </a:ext>
            </a:extLst>
          </p:cNvPr>
          <p:cNvSpPr txBox="1"/>
          <p:nvPr/>
        </p:nvSpPr>
        <p:spPr>
          <a:xfrm>
            <a:off x="6732240" y="1679778"/>
            <a:ext cx="2217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重建损失：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鼓励解码器生成与输入 尽可能相似的重建。</a:t>
            </a:r>
            <a:endParaRPr kumimoji="1"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5CEF44-B28A-7E43-9F65-2901A8C03846}"/>
              </a:ext>
            </a:extLst>
          </p:cNvPr>
          <p:cNvSpPr txBox="1"/>
          <p:nvPr/>
        </p:nvSpPr>
        <p:spPr>
          <a:xfrm>
            <a:off x="6202851" y="3219822"/>
            <a:ext cx="2786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kumimoji="1"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散度损失（正则化项）：</a:t>
            </a:r>
            <a:r>
              <a:rPr lang="zh-CN" altLang="en-US" sz="1400" dirty="0"/>
              <a:t>鼓励编码器输出的后验接近先验分布，从而避免潜在表示空间过度分散并促进良好的潜在结构学习。</a:t>
            </a:r>
            <a:endParaRPr kumimoji="1"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466B3-98FD-A740-8FA7-3A3BD25E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53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损失函数）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CB1AF1-0B16-F64D-B819-AE33C4BB122C}"/>
              </a:ext>
            </a:extLst>
          </p:cNvPr>
          <p:cNvSpPr txBox="1"/>
          <p:nvPr/>
        </p:nvSpPr>
        <p:spPr>
          <a:xfrm>
            <a:off x="749121" y="4774168"/>
            <a:ext cx="741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https://github.com/AntixK/PyTorch-VAE/blob/master/models/vanilla_vae.py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A7008-97D1-0C45-B17E-4CCF57531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83" y="853242"/>
            <a:ext cx="6395233" cy="39507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CA0C67-FDAD-1147-80D0-69E55EE13AEE}"/>
              </a:ext>
            </a:extLst>
          </p:cNvPr>
          <p:cNvSpPr txBox="1"/>
          <p:nvPr/>
        </p:nvSpPr>
        <p:spPr>
          <a:xfrm>
            <a:off x="4283968" y="360188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）重构损失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D7F40E-9C05-414A-BD78-61D788C36D3F}"/>
              </a:ext>
            </a:extLst>
          </p:cNvPr>
          <p:cNvSpPr txBox="1"/>
          <p:nvPr/>
        </p:nvSpPr>
        <p:spPr>
          <a:xfrm>
            <a:off x="6466077" y="425000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散度损失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D581FC-891D-6648-878F-FC943527A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43" y="2839739"/>
            <a:ext cx="2339752" cy="33940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F818C0-E52F-8E49-9E25-54D2E071F8AC}"/>
              </a:ext>
            </a:extLst>
          </p:cNvPr>
          <p:cNvSpPr txBox="1"/>
          <p:nvPr/>
        </p:nvSpPr>
        <p:spPr>
          <a:xfrm>
            <a:off x="4029434" y="2387084"/>
            <a:ext cx="5007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 Loss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 Divergence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70D7C2B-20E3-214D-98C7-9EC97F557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788945"/>
            <a:ext cx="952500" cy="419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C4086E-AD2B-B643-98BF-DAB5BA9D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65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变分自编码（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采样）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E0D18-7CBC-0549-AB86-1CA7627E8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90" y="1059582"/>
            <a:ext cx="5025019" cy="370093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E48022-FA2A-0949-8E6E-43BB3116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0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步骤总结</a:t>
            </a:r>
            <a:endParaRPr lang="en-US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6B58D-D674-B844-A10F-D0F226066D15}"/>
              </a:ext>
            </a:extLst>
          </p:cNvPr>
          <p:cNvSpPr txBox="1"/>
          <p:nvPr/>
        </p:nvSpPr>
        <p:spPr>
          <a:xfrm>
            <a:off x="395536" y="1203598"/>
            <a:ext cx="8352928" cy="3416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编码器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输入数据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输出潜在分布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用正态分布建模。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参数化表示：通过神经网络输出均值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和标准差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潜在空间采样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采样潜在变量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∼q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重参数化技巧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)⋅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ϵ,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ϵ∼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N(0,1).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使采样过程可导，从而支持反向传播。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解码器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输入潜在变量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即重建数据的分布。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计算损失函数：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重构损失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散度损失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反向传播和参数更新</a:t>
            </a:r>
          </a:p>
        </p:txBody>
      </p:sp>
    </p:spTree>
    <p:extLst>
      <p:ext uri="{BB962C8B-B14F-4D97-AF65-F5344CB8AC3E}">
        <p14:creationId xmlns:p14="http://schemas.microsoft.com/office/powerpoint/2010/main" val="2169041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重参数化技巧</a:t>
            </a:r>
            <a:endParaRPr lang="en-US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65E726-3367-154B-9ED7-7081035079F1}"/>
              </a:ext>
            </a:extLst>
          </p:cNvPr>
          <p:cNvSpPr txBox="1"/>
          <p:nvPr/>
        </p:nvSpPr>
        <p:spPr>
          <a:xfrm>
            <a:off x="251520" y="915566"/>
            <a:ext cx="86409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重参数化技巧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的核心是将随机变量的采样过程表示为一个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可微分的确定性函数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，使得梯度能够传递到模型参数。这是通过引入一个独立于参数的随机噪声来实现的。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假设编码器输出的潜在分布是高斯分布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l-GR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z∣x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)=N(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μ,σ</a:t>
            </a:r>
            <a:r>
              <a:rPr lang="el-GR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是由编码器网络输出的参数。</a:t>
            </a:r>
          </a:p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传统的采样过程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algn="ctr"/>
            <a:r>
              <a:rPr lang="en" altLang="zh-CN" dirty="0" err="1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z∼N</a:t>
            </a:r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μ,σ</a:t>
            </a:r>
            <a:r>
              <a:rPr lang="el-GR" altLang="zh-CN" baseline="300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由于采样操作不可导，无法对编码器网络参数</a:t>
            </a:r>
            <a:r>
              <a:rPr lang="el-GR" altLang="zh-CN" dirty="0" err="1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求导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为了解决这个问题，我们使用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重参数化技巧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，将采样过程重写为：</a:t>
            </a:r>
          </a:p>
          <a:p>
            <a:pPr algn="ctr"/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z=</a:t>
            </a:r>
            <a:r>
              <a:rPr lang="el-GR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μ+σ</a:t>
            </a:r>
            <a:r>
              <a:rPr lang="el-GR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⊙ϵ</a:t>
            </a:r>
            <a:endParaRPr lang="en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ϵ∼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N(0,I)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是从标准正态分布采样的独立噪声，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⊙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表示逐元素乘法。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现在，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l-G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l-G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的可微函数，且 </a:t>
            </a:r>
            <a:r>
              <a:rPr lang="el-G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与模型参数无关。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73444E-071E-A640-BC45-804AF46D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283718"/>
            <a:ext cx="211223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重参数化技巧</a:t>
            </a:r>
            <a:endParaRPr lang="en-US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9F943-4CC8-0849-8D37-442BB0B07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203598"/>
            <a:ext cx="7200801" cy="34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81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均值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可视化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218" name="Picture 2" descr="batukoyuncu giphyupload vae GIF">
            <a:extLst>
              <a:ext uri="{FF2B5EF4-FFF2-40B4-BE49-F238E27FC236}">
                <a16:creationId xmlns:a16="http://schemas.microsoft.com/office/drawing/2014/main" id="{16E865DA-0E21-DC41-9D51-7385F9AD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92" y="1180099"/>
            <a:ext cx="4357415" cy="374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145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重建与采样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D7B1624-B05B-A446-AF89-3268AD28B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7574"/>
            <a:ext cx="3723878" cy="37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BB562BB-CB29-1C4A-B62E-394DA1B6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87574"/>
            <a:ext cx="3723877" cy="37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B9B86D-0987-244D-8FAC-1F14417C8645}"/>
              </a:ext>
            </a:extLst>
          </p:cNvPr>
          <p:cNvSpPr txBox="1"/>
          <p:nvPr/>
        </p:nvSpPr>
        <p:spPr>
          <a:xfrm>
            <a:off x="1775699" y="47577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重建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306BD8-6333-4F47-9FA4-CA015A9C0FA5}"/>
              </a:ext>
            </a:extLst>
          </p:cNvPr>
          <p:cNvSpPr txBox="1"/>
          <p:nvPr/>
        </p:nvSpPr>
        <p:spPr>
          <a:xfrm>
            <a:off x="6398804" y="47638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采样</a:t>
            </a:r>
          </a:p>
        </p:txBody>
      </p:sp>
    </p:spTree>
    <p:extLst>
      <p:ext uri="{BB962C8B-B14F-4D97-AF65-F5344CB8AC3E}">
        <p14:creationId xmlns:p14="http://schemas.microsoft.com/office/powerpoint/2010/main" val="377318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优势与局限性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6F5503-481A-CF45-8D3E-99D5CC681292}"/>
              </a:ext>
            </a:extLst>
          </p:cNvPr>
          <p:cNvSpPr txBox="1"/>
          <p:nvPr/>
        </p:nvSpPr>
        <p:spPr>
          <a:xfrm>
            <a:off x="539552" y="1131590"/>
            <a:ext cx="8316924" cy="336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生成能力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：可以从先验分布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中采样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生成新数据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潜在空间的连续性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：潜在表示是概率分布，生成的数据具有多样性和平滑性。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数学解释性强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：基于概率理论，具有清晰的数学意义。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局限性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生成质量有限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：生成的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样本可能较模糊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，不如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生成的高质量。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散度权重问题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：正则项的影响可能导致生成分布与数据分布不匹配。</a:t>
            </a:r>
          </a:p>
        </p:txBody>
      </p:sp>
    </p:spTree>
    <p:extLst>
      <p:ext uri="{BB962C8B-B14F-4D97-AF65-F5344CB8AC3E}">
        <p14:creationId xmlns:p14="http://schemas.microsoft.com/office/powerpoint/2010/main" val="22286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的其他变种：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VAEGAN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VQGAN</a:t>
            </a:r>
            <a:endParaRPr lang="en" altLang="zh-CN" sz="2400" b="1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63D914-45FB-F94A-9F8D-A7478B16E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05" y="857987"/>
            <a:ext cx="2698026" cy="16446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2744C0-9C22-C24F-BC71-19F4B524A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6" y="888647"/>
            <a:ext cx="4725516" cy="9113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1FCC38-81B9-0D4C-B733-33C05EEFE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74" y="3742418"/>
            <a:ext cx="2130115" cy="5710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BCEFE06-552E-2543-8B8A-7311D61E8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83" y="2880669"/>
            <a:ext cx="3430358" cy="8323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7A50BC2-91F3-C94B-9440-36B3EB229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74" y="4294688"/>
            <a:ext cx="3387267" cy="31846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A27E9C8-D692-2746-A8F9-8295BA639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89" y="4698330"/>
            <a:ext cx="2667000" cy="3937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3DA4F04-170A-6044-A20D-FDEEBFD34BE1}"/>
              </a:ext>
            </a:extLst>
          </p:cNvPr>
          <p:cNvSpPr txBox="1"/>
          <p:nvPr/>
        </p:nvSpPr>
        <p:spPr>
          <a:xfrm>
            <a:off x="4995787" y="4685539"/>
            <a:ext cx="126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损失函数：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E168773-EDFE-0A4D-A0C5-82977653F3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8" y="1904878"/>
            <a:ext cx="3602126" cy="280235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CC0C694-3A1D-0B4B-9461-8428726B5BB5}"/>
              </a:ext>
            </a:extLst>
          </p:cNvPr>
          <p:cNvSpPr txBox="1"/>
          <p:nvPr/>
        </p:nvSpPr>
        <p:spPr>
          <a:xfrm>
            <a:off x="4911137" y="2496617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主要改进：引入生成对抗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A24BBF6-A6D2-BE46-A3F3-0F8FFA83753C}"/>
              </a:ext>
            </a:extLst>
          </p:cNvPr>
          <p:cNvSpPr txBox="1"/>
          <p:nvPr/>
        </p:nvSpPr>
        <p:spPr>
          <a:xfrm>
            <a:off x="821657" y="4721706"/>
            <a:ext cx="293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相比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改善了视觉效果！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6A7AD2E-9ACC-7049-9260-B88F2F63F78A}"/>
              </a:ext>
            </a:extLst>
          </p:cNvPr>
          <p:cNvSpPr/>
          <p:nvPr/>
        </p:nvSpPr>
        <p:spPr>
          <a:xfrm>
            <a:off x="489458" y="4155926"/>
            <a:ext cx="3602126" cy="55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8A7515C-A7AA-3541-B94B-E46AC39204F8}"/>
              </a:ext>
            </a:extLst>
          </p:cNvPr>
          <p:cNvSpPr/>
          <p:nvPr/>
        </p:nvSpPr>
        <p:spPr>
          <a:xfrm>
            <a:off x="489457" y="2496617"/>
            <a:ext cx="3602126" cy="55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1627AE-729B-8F4E-9721-0DCEEC99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23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9" grpId="0"/>
      <p:bldP spid="30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概述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Variational Autoencoder 變分自編碼器| 數據領航員">
            <a:extLst>
              <a:ext uri="{FF2B5EF4-FFF2-40B4-BE49-F238E27FC236}">
                <a16:creationId xmlns:a16="http://schemas.microsoft.com/office/drawing/2014/main" id="{1DA3F97B-311F-814C-92C6-A520BB9E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589305"/>
            <a:ext cx="3364580" cy="18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AB0550-6642-E143-AA35-3C4C9A6DF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8" y="2428400"/>
            <a:ext cx="5346594" cy="21775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11022E3-1C49-4341-BF8C-E7D57660952E}"/>
              </a:ext>
            </a:extLst>
          </p:cNvPr>
          <p:cNvSpPr txBox="1"/>
          <p:nvPr/>
        </p:nvSpPr>
        <p:spPr>
          <a:xfrm>
            <a:off x="233518" y="1020599"/>
            <a:ext cx="8676964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变分自编码器（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Autoencoder, VAE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是一种生成模型，用于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学习数据的潜在表示（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 representation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生成与原始数据分布相似的新数据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。它是一种概率模型，通过结合深度学习和变分推断的思想，解决了传统自编码器无法生成数据的限制。</a:t>
            </a:r>
          </a:p>
        </p:txBody>
      </p:sp>
    </p:spTree>
    <p:extLst>
      <p:ext uri="{BB962C8B-B14F-4D97-AF65-F5344CB8AC3E}">
        <p14:creationId xmlns:p14="http://schemas.microsoft.com/office/powerpoint/2010/main" val="13818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的其他变种：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VAE-GAN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VQGAN</a:t>
            </a:r>
            <a:endParaRPr lang="en" altLang="zh-CN" sz="2400" b="1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CEA76C-70E2-604C-B1DB-64540BC82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1" y="870616"/>
            <a:ext cx="4930386" cy="932776"/>
          </a:xfrm>
          <a:prstGeom prst="rect">
            <a:avLst/>
          </a:prstGeom>
        </p:spPr>
      </p:pic>
      <p:pic>
        <p:nvPicPr>
          <p:cNvPr id="1026" name="Picture 2" descr="VQ-VAE Explained | Papers With Code">
            <a:extLst>
              <a:ext uri="{FF2B5EF4-FFF2-40B4-BE49-F238E27FC236}">
                <a16:creationId xmlns:a16="http://schemas.microsoft.com/office/drawing/2014/main" id="{719DF112-BCBA-964F-8AA9-C232F375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08" y="3214523"/>
            <a:ext cx="3878734" cy="163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38126-52B2-9F44-BC99-C134AA166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60" y="979140"/>
            <a:ext cx="3139367" cy="20598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7BCEEA-6D25-5740-91EA-82BDEF0B2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19091"/>
            <a:ext cx="4800388" cy="21265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20BC6C-7AD9-E948-B082-0BB7F16C0E9B}"/>
              </a:ext>
            </a:extLst>
          </p:cNvPr>
          <p:cNvSpPr txBox="1"/>
          <p:nvPr/>
        </p:nvSpPr>
        <p:spPr>
          <a:xfrm>
            <a:off x="114512" y="1824385"/>
            <a:ext cx="524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Quantized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</a:t>
            </a:r>
            <a:r>
              <a:rPr lang="en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(VQ-VAE)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F27CC3-DEB2-4443-ABEC-48FF4F4D7C37}"/>
              </a:ext>
            </a:extLst>
          </p:cNvPr>
          <p:cNvSpPr txBox="1"/>
          <p:nvPr/>
        </p:nvSpPr>
        <p:spPr>
          <a:xfrm>
            <a:off x="251520" y="45792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主要改进：</a:t>
            </a:r>
            <a:endParaRPr kumimoji="1"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2123C-2A30-FF4A-9E22-36B65162800F}"/>
              </a:ext>
            </a:extLst>
          </p:cNvPr>
          <p:cNvSpPr txBox="1"/>
          <p:nvPr/>
        </p:nvSpPr>
        <p:spPr>
          <a:xfrm>
            <a:off x="1403648" y="4445029"/>
            <a:ext cx="3168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）编码器输出是离散的；</a:t>
            </a:r>
            <a:endParaRPr kumimoji="1"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）先验不再是标准正太分布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8418D8-423B-1A4D-ADDC-D0C4EF67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5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的其他变种：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VAE-GAN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VQGAN</a:t>
            </a:r>
            <a:endParaRPr lang="en" altLang="zh-CN" sz="2400" b="1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C40381-8407-EB40-93B2-A2C4D659AFB2}"/>
              </a:ext>
            </a:extLst>
          </p:cNvPr>
          <p:cNvSpPr txBox="1"/>
          <p:nvPr/>
        </p:nvSpPr>
        <p:spPr>
          <a:xfrm>
            <a:off x="380850" y="879383"/>
            <a:ext cx="83529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离散潜在空间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Latent Representation)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b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与传统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中连续、高斯化的潜在变量不同，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VQ-VAE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潜在空间中使用一个可学习的离散码本（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codebook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编码器将输入映射到一个连续特征向量后，通过向量量化步骤将其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量化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到最接近的离散代码向量上，使得潜在表示变为一组离散符号的组合。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这样，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VQ-VAE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就将原本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连续无界的潜在空间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转化为由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有限个可学习代码向量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组成的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词典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，从而实现对数据紧致且有结构性的表征。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6989DF-8C61-8C49-82C8-002F72D460A6}"/>
              </a:ext>
            </a:extLst>
          </p:cNvPr>
          <p:cNvSpPr txBox="1"/>
          <p:nvPr/>
        </p:nvSpPr>
        <p:spPr>
          <a:xfrm>
            <a:off x="397361" y="3087605"/>
            <a:ext cx="8352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向量量化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Quantization)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为了实现离散化表示，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VQ-VAE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引入了向量量化技术，即在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编码器输出的连续特征空间中寻找距离最近的码本向量（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codebook entry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并将其用作潜在表示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。代码表中的向量是可训练参数，会在训练过程中不断更新，以更好地适配数据分布。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277FCD-6DBE-BB4D-8F18-33CD6AE6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6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的其他变种：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VAE-GAN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VQGAN</a:t>
            </a:r>
            <a:endParaRPr lang="en" altLang="zh-CN" sz="2400" b="1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44E900-4FA7-DF43-A411-97B8D1B2DC39}"/>
              </a:ext>
            </a:extLst>
          </p:cNvPr>
          <p:cNvSpPr txBox="1"/>
          <p:nvPr/>
        </p:nvSpPr>
        <p:spPr>
          <a:xfrm>
            <a:off x="359532" y="1491630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定义一个潜在嵌入空间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∈R</a:t>
            </a:r>
            <a:r>
              <a:rPr lang="en" altLang="zh-CN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K×D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是离散潜在空间的大小（即具有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个可选类别的分类变量），而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则是每个潜在嵌入向量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的维度。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6AA4EA-A865-2846-8055-1324DDDA87E1}"/>
              </a:ext>
            </a:extLst>
          </p:cNvPr>
          <p:cNvSpPr txBox="1"/>
          <p:nvPr/>
        </p:nvSpPr>
        <p:spPr>
          <a:xfrm>
            <a:off x="359532" y="2305853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模型首先对输入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进行编码，编码器输出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接着，将编码器输出的连续表示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映射到代码簿（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codebook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中距离最近的嵌入向量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879F85-B6EE-E54A-A5D2-4B5AFFFE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47814"/>
            <a:ext cx="4724400" cy="495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1EA8C2B-DA47-544E-81E3-008488624E2B}"/>
              </a:ext>
            </a:extLst>
          </p:cNvPr>
          <p:cNvSpPr txBox="1"/>
          <p:nvPr/>
        </p:nvSpPr>
        <p:spPr>
          <a:xfrm>
            <a:off x="359532" y="985184"/>
            <a:ext cx="6988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VQVAE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的主要思想：</a:t>
            </a:r>
            <a:endParaRPr lang="zh-CN" altLang="en-US" sz="1600" dirty="0">
              <a:solidFill>
                <a:srgbClr val="0012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FCCFFD-19D4-0742-9734-D062BD414361}"/>
              </a:ext>
            </a:extLst>
          </p:cNvPr>
          <p:cNvSpPr txBox="1"/>
          <p:nvPr/>
        </p:nvSpPr>
        <p:spPr>
          <a:xfrm>
            <a:off x="1619672" y="3837008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solidFill>
                  <a:srgbClr val="C00000"/>
                </a:solidFill>
              </a:rPr>
              <a:t>离散化后的表示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A42105-C1E6-324A-94E8-DB8B66CE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1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的其他变种：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VAE-GAN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VQGAN</a:t>
            </a:r>
            <a:endParaRPr lang="en" altLang="zh-CN" sz="2400" b="1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41806F-82F3-E944-8BA6-8A7201DBD6E1}"/>
              </a:ext>
            </a:extLst>
          </p:cNvPr>
          <p:cNvSpPr txBox="1"/>
          <p:nvPr/>
        </p:nvSpPr>
        <p:spPr>
          <a:xfrm>
            <a:off x="251520" y="4486368"/>
            <a:ext cx="864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VQ-VAE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的损失函数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重构误差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码本匹配误差（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更新码本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：将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码本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向编码器特征靠拢）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编码器承诺误差（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更新编码器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：将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编码器输出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对齐至码本）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47AD13-0230-F64E-B182-EDD765CE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009595"/>
            <a:ext cx="5257800" cy="482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C612FF4-A21E-164A-A9A5-360CFEE5B726}"/>
              </a:ext>
            </a:extLst>
          </p:cNvPr>
          <p:cNvSpPr txBox="1"/>
          <p:nvPr/>
        </p:nvSpPr>
        <p:spPr>
          <a:xfrm>
            <a:off x="359795" y="8557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重构损失（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Loss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CE3CDE-B5DB-5C43-9E3F-9E2B87FCA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22" y="855742"/>
            <a:ext cx="1968500" cy="393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B119E80-00CC-D14A-987C-17E302E6ADCA}"/>
              </a:ext>
            </a:extLst>
          </p:cNvPr>
          <p:cNvSpPr txBox="1"/>
          <p:nvPr/>
        </p:nvSpPr>
        <p:spPr>
          <a:xfrm>
            <a:off x="359795" y="1338342"/>
            <a:ext cx="54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码本匹配损失（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Codebook Loss 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EF8CB1-1255-F24A-8B1D-128C0964E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1" y="1843769"/>
            <a:ext cx="4754364" cy="226157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3BD8DC7-76C1-1B43-8BB0-6E7CF608049A}"/>
              </a:ext>
            </a:extLst>
          </p:cNvPr>
          <p:cNvSpPr txBox="1"/>
          <p:nvPr/>
        </p:nvSpPr>
        <p:spPr>
          <a:xfrm>
            <a:off x="5782057" y="849674"/>
            <a:ext cx="33619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sg(⋅) </a:t>
            </a:r>
            <a:r>
              <a:rPr lang="zh-CN" altLang="en-US" sz="16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：停止梯度（</a:t>
            </a:r>
            <a:r>
              <a:rPr lang="en" altLang="zh-CN" sz="16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stop-gradient</a:t>
            </a:r>
            <a:r>
              <a:rPr lang="zh-CN" altLang="en" sz="16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操作，使得在反向传播中对其中的值不求导。</a:t>
            </a:r>
            <a:endParaRPr lang="en-US" altLang="zh-CN" sz="1600" dirty="0">
              <a:solidFill>
                <a:srgbClr val="0012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16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sz="16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n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solidFill>
                  <a:srgbClr val="0012FE"/>
                </a:solidFill>
              </a:rPr>
              <a:t>编码器输出</a:t>
            </a:r>
            <a:endParaRPr lang="en-US" altLang="zh-CN" sz="1600" dirty="0">
              <a:solidFill>
                <a:srgbClr val="0012FE"/>
              </a:solidFill>
            </a:endParaRPr>
          </a:p>
          <a:p>
            <a:r>
              <a:rPr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6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：码本向量（离散化后的结果）</a:t>
            </a:r>
          </a:p>
        </p:txBody>
      </p:sp>
      <p:sp>
        <p:nvSpPr>
          <p:cNvPr id="20" name="线形标注 1 19">
            <a:extLst>
              <a:ext uri="{FF2B5EF4-FFF2-40B4-BE49-F238E27FC236}">
                <a16:creationId xmlns:a16="http://schemas.microsoft.com/office/drawing/2014/main" id="{2616AC30-1A35-4348-B6F0-4AAA913126C0}"/>
              </a:ext>
            </a:extLst>
          </p:cNvPr>
          <p:cNvSpPr/>
          <p:nvPr/>
        </p:nvSpPr>
        <p:spPr>
          <a:xfrm>
            <a:off x="5842421" y="2306551"/>
            <a:ext cx="3301579" cy="686669"/>
          </a:xfrm>
          <a:prstGeom prst="borderCallout1">
            <a:avLst>
              <a:gd name="adj1" fmla="val 18750"/>
              <a:gd name="adj2" fmla="val -8333"/>
              <a:gd name="adj3" fmla="val -1641"/>
              <a:gd name="adj4" fmla="val -62440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EDEBEE-8523-274F-B59D-1C5531599183}"/>
              </a:ext>
            </a:extLst>
          </p:cNvPr>
          <p:cNvSpPr txBox="1"/>
          <p:nvPr/>
        </p:nvSpPr>
        <p:spPr>
          <a:xfrm>
            <a:off x="5924065" y="2465219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更新</a:t>
            </a:r>
            <a:r>
              <a:rPr kumimoji="1"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码本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：码本</a:t>
            </a:r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" altLang="zh-CN" sz="1800" i="1" dirty="0" err="1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sz="1800" i="1" baseline="-25000" dirty="0" err="1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18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n" altLang="zh-CN" sz="1800" i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sz="1800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接近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线形标注 1 22">
            <a:extLst>
              <a:ext uri="{FF2B5EF4-FFF2-40B4-BE49-F238E27FC236}">
                <a16:creationId xmlns:a16="http://schemas.microsoft.com/office/drawing/2014/main" id="{FB0C9C83-F111-B94B-BE4B-F3B072258E8F}"/>
              </a:ext>
            </a:extLst>
          </p:cNvPr>
          <p:cNvSpPr/>
          <p:nvPr/>
        </p:nvSpPr>
        <p:spPr>
          <a:xfrm>
            <a:off x="5842421" y="3265852"/>
            <a:ext cx="3301579" cy="686669"/>
          </a:xfrm>
          <a:prstGeom prst="borderCallout1">
            <a:avLst>
              <a:gd name="adj1" fmla="val 18750"/>
              <a:gd name="adj2" fmla="val -8333"/>
              <a:gd name="adj3" fmla="val 5969"/>
              <a:gd name="adj4" fmla="val -6355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7F5A9B-B2AF-804A-A4A9-F0814C663271}"/>
              </a:ext>
            </a:extLst>
          </p:cNvPr>
          <p:cNvSpPr txBox="1"/>
          <p:nvPr/>
        </p:nvSpPr>
        <p:spPr>
          <a:xfrm>
            <a:off x="5924065" y="3424520"/>
            <a:ext cx="336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更新</a:t>
            </a:r>
            <a:r>
              <a:rPr kumimoji="1"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编码器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sz="1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sz="1800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n" altLang="zh-CN" sz="1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kumimoji="1"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码本</a:t>
            </a:r>
            <a:r>
              <a:rPr kumimoji="1" lang="en-US" altLang="zh-CN" i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接近</a:t>
            </a:r>
            <a:endParaRPr kumimoji="1"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EC52F5-833A-2743-8DF2-1E8753A4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0" grpId="0" animBg="1"/>
      <p:bldP spid="22" grpId="0"/>
      <p:bldP spid="23" grpId="0" animBg="1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的其他变种：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VAE-GAN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VQGAN</a:t>
            </a:r>
            <a:endParaRPr lang="en" altLang="zh-CN" sz="2400" b="1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C9A23B-8008-CD42-8EAC-E4971E2B4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1" y="987574"/>
            <a:ext cx="6959690" cy="39609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8B843F-05B5-F94D-8D81-70831608ED45}"/>
              </a:ext>
            </a:extLst>
          </p:cNvPr>
          <p:cNvSpPr txBox="1"/>
          <p:nvPr/>
        </p:nvSpPr>
        <p:spPr>
          <a:xfrm>
            <a:off x="7668343" y="2067694"/>
            <a:ext cx="13446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128x128x3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的图像用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32x32x1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的隐变量表示。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压缩比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42.6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838908-0C48-B842-B8EC-A94AB4420133}"/>
              </a:ext>
            </a:extLst>
          </p:cNvPr>
          <p:cNvSpPr txBox="1"/>
          <p:nvPr/>
        </p:nvSpPr>
        <p:spPr>
          <a:xfrm>
            <a:off x="7668343" y="1004795"/>
            <a:ext cx="13446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图像包含很多冗余的信息。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F45F23-B1F0-144C-B384-4F9F30160BC2}"/>
              </a:ext>
            </a:extLst>
          </p:cNvPr>
          <p:cNvSpPr/>
          <p:nvPr/>
        </p:nvSpPr>
        <p:spPr>
          <a:xfrm>
            <a:off x="3995936" y="2595514"/>
            <a:ext cx="3479845" cy="18484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96691A-9D12-AD40-8B0D-377F1F913F39}"/>
              </a:ext>
            </a:extLst>
          </p:cNvPr>
          <p:cNvSpPr/>
          <p:nvPr/>
        </p:nvSpPr>
        <p:spPr>
          <a:xfrm>
            <a:off x="6804248" y="4451248"/>
            <a:ext cx="671533" cy="352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533967-714A-FC47-961A-D34937153850}"/>
              </a:ext>
            </a:extLst>
          </p:cNvPr>
          <p:cNvSpPr/>
          <p:nvPr/>
        </p:nvSpPr>
        <p:spPr>
          <a:xfrm>
            <a:off x="2339753" y="4443958"/>
            <a:ext cx="792087" cy="352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B815F2-3F12-9544-874E-956133874716}"/>
              </a:ext>
            </a:extLst>
          </p:cNvPr>
          <p:cNvSpPr/>
          <p:nvPr/>
        </p:nvSpPr>
        <p:spPr>
          <a:xfrm>
            <a:off x="1811424" y="4716330"/>
            <a:ext cx="528329" cy="232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1F82D7-F6F0-0A4B-B733-9FB7302A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5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的其他变种：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VAE-GAN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VQGAN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C62A54-6131-D94E-BF3A-EA6F4B4E6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3" y="843558"/>
            <a:ext cx="8401113" cy="10377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B256BC-F12A-2140-9C96-0BB7443F1AF3}"/>
              </a:ext>
            </a:extLst>
          </p:cNvPr>
          <p:cNvSpPr txBox="1"/>
          <p:nvPr/>
        </p:nvSpPr>
        <p:spPr>
          <a:xfrm>
            <a:off x="1475655" y="1875752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VQGAN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 Quantized Generative Adversarial Network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C9EF47-639E-2248-BC86-382F66603241}"/>
              </a:ext>
            </a:extLst>
          </p:cNvPr>
          <p:cNvSpPr txBox="1"/>
          <p:nvPr/>
        </p:nvSpPr>
        <p:spPr>
          <a:xfrm>
            <a:off x="1091523" y="2235220"/>
            <a:ext cx="6504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VQ-VAE</a:t>
            </a:r>
            <a:r>
              <a:rPr lang="zh-CN" altLang="e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Quantized VAE</a:t>
            </a:r>
            <a:r>
              <a:rPr lang="zh-CN" altLang="e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CN" altLang="en-US" dirty="0">
              <a:solidFill>
                <a:srgbClr val="0012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520E4D-8804-0549-85DB-AD4FCDF07B9B}"/>
              </a:ext>
            </a:extLst>
          </p:cNvPr>
          <p:cNvSpPr txBox="1"/>
          <p:nvPr/>
        </p:nvSpPr>
        <p:spPr>
          <a:xfrm>
            <a:off x="251519" y="2590198"/>
            <a:ext cx="86409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相较于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VQ-VAE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VQGAN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额外引入了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的对抗训练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过程。判别器会对重构的图像与真实图像进行区分，并通过对抗训练的方式逼迫生成的图像在局部纹理、细节上更具真实感和自然性。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为了让生成的图像不仅在像素层面接近原图，还在高级特征层面具备相似性，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VQGAN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还使用了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感知损失（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 Loss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感知损失在预训练的神经网络特征空间衡量图像相似，能让模型更注重人类感知层面的视觉品质。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VQGAN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在生成图像的保真度和细节上优于传统的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VQ-VAE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同时保持了潜在空间的高效表示能力，</a:t>
            </a:r>
            <a:r>
              <a:rPr lang="zh-CN" altLang="en-US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为后续任务（如图像生成等）提供了更为理想的特征表达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BD7BBC-EF1C-9F42-A283-3A919FE6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66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9FC02B-42C0-6641-87F5-A12DFF083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8" y="1438330"/>
            <a:ext cx="5409374" cy="10723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8C8AD6-F6A1-994C-96B2-95B7DEED8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3374163"/>
            <a:ext cx="7956376" cy="13171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9CF21A-E9FD-F34B-814D-D25F6DE21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21752"/>
            <a:ext cx="2853612" cy="289516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30341A-642C-4649-8640-5CB44A22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08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0332E0-D6AC-5345-ADC8-90439869C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98965"/>
            <a:ext cx="3024336" cy="40616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F66227-7E7E-954E-BD80-A028DFC5BD13}"/>
              </a:ext>
            </a:extLst>
          </p:cNvPr>
          <p:cNvSpPr txBox="1"/>
          <p:nvPr/>
        </p:nvSpPr>
        <p:spPr>
          <a:xfrm>
            <a:off x="3635896" y="898965"/>
            <a:ext cx="53021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将图像生成过程分解为依次应用降噪自编码器的序列步骤，扩散模型在图像数据及其他领域实现了最新的合成性能。此外，它们的配方还允许在无需重新训练的前提下，通过一种引导机制来控制图像生成过程。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然而，由于这些模型通常直接在像素空间中操作，对强大的扩散模型进行优化往往需要数百个</a:t>
            </a:r>
            <a:r>
              <a:rPr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日的训练成本，并且推理成本也很高，因为需要顺序迭代多步计算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。为了在有限的计算资源下依然保持这些模型的质量与灵活性，我们将扩散模型应用到强大的预训练</a:t>
            </a:r>
            <a:r>
              <a:rPr lang="zh-CN" altLang="en-US" sz="14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自编码器的潜空间中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。与之前的工作不同，在这样的表示上训练扩散模型，首次实现了在复杂度降低与细节保留之间接近最优的平衡，从而大幅提升了视觉保真度。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通过在模型架构中</a:t>
            </a:r>
            <a:r>
              <a:rPr lang="zh-CN" altLang="en-US" sz="14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引入交叉注意力层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，我们将扩散模型拓展为能灵活处理多种通用条件输入（例如文本或边界框）的强大生成器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，并且可以以卷积方式实现高分辨率图像合成。</a:t>
            </a: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我们的潜空间扩散模型在图像修补（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inpainting</a:t>
            </a:r>
            <a:r>
              <a:rPr lang="zh-CN" alt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和类条件图像合成等任务上达到新的最先进水平，同时在多种任务（包括无条件图像生成、文本到图像合成以及超分辨率）上表现出强大的竞争力。与直接在像素空间操作的扩散模型相比，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LDMs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显著降低了计算需求。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7382A0-D897-6340-8311-62202DB9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595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B189BA-CD23-BC49-BC0F-5705FBECB15E}"/>
              </a:ext>
            </a:extLst>
          </p:cNvPr>
          <p:cNvSpPr txBox="1"/>
          <p:nvPr/>
        </p:nvSpPr>
        <p:spPr>
          <a:xfrm>
            <a:off x="323528" y="1377016"/>
            <a:ext cx="44644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扩散模型（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Models, DMs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直接在像素空间（原始图像空间）进行训练和生成。这导致两个问题：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计算开销巨大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：训练与推理都需要在高维的原始像素空间中反复迭代降噪步骤，而这往往非常耗时和计算资源。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冗余信息较多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：原始像素中包含大量高频细节和人眼感知不到的微小变动，而这些对最终的图像语义理解和生成并非必要。这些细节在训练过程中依然会消耗计算资源并增加优化难度。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D831FD-B9DF-A141-A299-CC3EA5ADD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03598"/>
            <a:ext cx="3147946" cy="35105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CD38DF-A169-F745-95CD-D516546495D7}"/>
              </a:ext>
            </a:extLst>
          </p:cNvPr>
          <p:cNvSpPr txBox="1"/>
          <p:nvPr/>
        </p:nvSpPr>
        <p:spPr>
          <a:xfrm>
            <a:off x="7812360" y="11923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语义压缩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107987-D8C8-7C4A-9287-26292EC549C5}"/>
              </a:ext>
            </a:extLst>
          </p:cNvPr>
          <p:cNvSpPr txBox="1"/>
          <p:nvPr/>
        </p:nvSpPr>
        <p:spPr>
          <a:xfrm>
            <a:off x="7812360" y="1809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感知压缩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E5A5E5-7DD4-154C-83B6-D9AE6A12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00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F6A8D6-2010-4B41-87FE-BC47D6A84C8F}"/>
              </a:ext>
            </a:extLst>
          </p:cNvPr>
          <p:cNvSpPr txBox="1"/>
          <p:nvPr/>
        </p:nvSpPr>
        <p:spPr>
          <a:xfrm>
            <a:off x="323528" y="978237"/>
            <a:ext cx="84969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潜在扩散模型（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Diffusion Models, LDMs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b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将训练过程分为两步：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阶段</a:t>
            </a:r>
            <a:r>
              <a:rPr lang="en-US" altLang="zh-CN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：训练自动编码器（</a:t>
            </a:r>
            <a:r>
              <a:rPr lang="en" altLang="zh-CN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zh-CN" altLang="en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b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首先训练一个自动编码器，将原始图像映射到一个感知上等价于原图，但维度更低、冗余更少的潜在空间。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在这个潜在空间中，图像的高频无用细节被尽可能去除，但整体视觉外观与结构得以保留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（这被称为“温和的压缩”，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mild compression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由于潜在空间的复杂度降低，训练和推理时对计算资源的需求显著减少。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阶段</a:t>
            </a:r>
            <a:r>
              <a:rPr lang="en-US" altLang="zh-CN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：在潜在空间中训练扩散模型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着，在通过自动编码器得到的潜在表示上训练扩散模型。由于潜在空间已去除了许多不可感知的冗余细节，模型在这个较紧凑的表示空间中进行扩散过程，既能保留足够的语义信息，又避免了对每个像素进行繁琐的重复计算。这样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减少了训练和推理的计算量，提升了模型的训练速度和生成效率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2B03C9-8DBB-5F47-8208-74762236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0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自编码器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A182E57-A617-D84B-9923-B8DFF0D7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55130"/>
            <a:ext cx="3528392" cy="200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E33FA1B-3369-2E45-9E0F-D21DD0EA5C1E}"/>
              </a:ext>
            </a:extLst>
          </p:cNvPr>
          <p:cNvSpPr txBox="1"/>
          <p:nvPr/>
        </p:nvSpPr>
        <p:spPr>
          <a:xfrm>
            <a:off x="251520" y="987574"/>
            <a:ext cx="457200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自编码器（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Autoencoder, AE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是一种无监督学习模型，用于学习数据的低维表示（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representation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并尝试从低维表示中重建原始数据。它是一种神经网络结构，常用于降维、特征提取和数据生成任务。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E58CAB-4F57-3B45-BE17-5AEF855E8F9B}"/>
              </a:ext>
            </a:extLst>
          </p:cNvPr>
          <p:cNvSpPr txBox="1"/>
          <p:nvPr/>
        </p:nvSpPr>
        <p:spPr>
          <a:xfrm>
            <a:off x="251520" y="2740203"/>
            <a:ext cx="88169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自编码器的变种：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稀疏自编码器（</a:t>
            </a:r>
            <a:r>
              <a:rPr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Autoencoder</a:t>
            </a:r>
            <a:r>
              <a:rPr lang="zh-CN" altLang="e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通过添加稀疏性约束，使潜在表示 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稀疏化，从而提取更具代表性的特征。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去噪自编码器（</a:t>
            </a:r>
            <a:r>
              <a:rPr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 Autoencoder, DAE</a:t>
            </a:r>
            <a:r>
              <a:rPr lang="zh-CN" altLang="e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在输入数据上添加噪声，训练模型从受损数据中恢复原始数据，提高模型的鲁棒性。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变分自编码器（</a:t>
            </a:r>
            <a:r>
              <a:rPr lang="en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Autoencoder, VAE</a:t>
            </a:r>
            <a:r>
              <a:rPr lang="zh-CN" altLang="e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将潜在表示建模为概率分布，能够生成多样化的数据（生成模型）。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向量量化变分自编码器（</a:t>
            </a:r>
            <a:r>
              <a:rPr lang="en" altLang="zh-CN" sz="1600" b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Quantized Variational Autoencoder, VQVAE</a:t>
            </a:r>
            <a:r>
              <a:rPr lang="zh-CN" altLang="en" sz="1600" b="1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" altLang="zh-CN" sz="1600" dirty="0">
              <a:solidFill>
                <a:srgbClr val="0012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/>
              <a:t>将连续的隐变量空间离</a:t>
            </a:r>
            <a:r>
              <a:rPr lang="zh-CN" altLang="en-US" sz="1600" dirty="0">
                <a:solidFill>
                  <a:srgbClr val="0012FE"/>
                </a:solidFill>
              </a:rPr>
              <a:t>散化成一组有限的代码向量</a:t>
            </a:r>
            <a:r>
              <a:rPr lang="zh-CN" altLang="en-US" sz="1600" dirty="0"/>
              <a:t>，用于表示数据的特征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5631A3A-58FF-AB45-BE30-4C815CD0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69" y="4371950"/>
            <a:ext cx="1589349" cy="67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4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0E4F2E-A814-C54B-A88D-89BE8B2ED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15" y="1037360"/>
            <a:ext cx="4137690" cy="2592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A4D7C0-12C8-AF4A-BA72-71407F47A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96" y="932025"/>
            <a:ext cx="3958817" cy="28029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7F6930-11B3-B449-99B2-78638CD7FC7C}"/>
              </a:ext>
            </a:extLst>
          </p:cNvPr>
          <p:cNvSpPr txBox="1"/>
          <p:nvPr/>
        </p:nvSpPr>
        <p:spPr>
          <a:xfrm>
            <a:off x="225743" y="3992003"/>
            <a:ext cx="513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感知损失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散度正则（或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VQ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正则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AE, GAN,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VAE, VQVAE,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VQGAN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9FE477-E7B2-2A4E-8BC1-61D036531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78" y="3992003"/>
            <a:ext cx="3473879" cy="7149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7BB5F98-86F3-B449-815D-13B358947168}"/>
              </a:ext>
            </a:extLst>
          </p:cNvPr>
          <p:cNvSpPr txBox="1"/>
          <p:nvPr/>
        </p:nvSpPr>
        <p:spPr>
          <a:xfrm>
            <a:off x="6300192" y="470696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VQ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正则效果最好</a:t>
            </a:r>
            <a:endParaRPr kumimoji="1"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95AC94-E786-D844-A1ED-64AD82B8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9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1FFC02-0FA3-7C4A-947E-57033F0C9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" y="1419622"/>
            <a:ext cx="4587634" cy="26642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5AB888-A083-4940-B669-76C0BEA1B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83" y="1523177"/>
            <a:ext cx="4427984" cy="11180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31AF99-C28D-D742-A605-8CAEAD9D9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83" y="2965479"/>
            <a:ext cx="4427984" cy="64008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A9FE2BA-A680-E440-9F2F-E360F9A8DCF5}"/>
              </a:ext>
            </a:extLst>
          </p:cNvPr>
          <p:cNvSpPr txBox="1"/>
          <p:nvPr/>
        </p:nvSpPr>
        <p:spPr>
          <a:xfrm>
            <a:off x="5290775" y="3929778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的降采样倍数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最佳。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8BE396-2E17-2A41-B06C-1D1B78D7A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92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CFAF34-AA5E-6247-945D-D421C5F0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003572"/>
            <a:ext cx="4114572" cy="15982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F17D14-97FD-3241-A257-29C2F0C1A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9" y="1491630"/>
            <a:ext cx="4273804" cy="26221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DD95577-2394-C244-A65D-FB74ED43AD98}"/>
              </a:ext>
            </a:extLst>
          </p:cNvPr>
          <p:cNvSpPr/>
          <p:nvPr/>
        </p:nvSpPr>
        <p:spPr>
          <a:xfrm>
            <a:off x="295599" y="1491630"/>
            <a:ext cx="3484313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5718B0-C5B8-EA4C-879A-DF0BAD6B4A9B}"/>
              </a:ext>
            </a:extLst>
          </p:cNvPr>
          <p:cNvSpPr txBox="1"/>
          <p:nvPr/>
        </p:nvSpPr>
        <p:spPr>
          <a:xfrm>
            <a:off x="1252925" y="10404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前向扩散过程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E4BE37-37D5-4749-AAF2-A2E1EF66021A}"/>
              </a:ext>
            </a:extLst>
          </p:cNvPr>
          <p:cNvSpPr/>
          <p:nvPr/>
        </p:nvSpPr>
        <p:spPr>
          <a:xfrm>
            <a:off x="295598" y="2219134"/>
            <a:ext cx="3484313" cy="928680"/>
          </a:xfrm>
          <a:prstGeom prst="rect">
            <a:avLst/>
          </a:prstGeom>
          <a:noFill/>
          <a:ln>
            <a:solidFill>
              <a:srgbClr val="001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64D209-CEAC-954D-8113-5945D4F4ED40}"/>
              </a:ext>
            </a:extLst>
          </p:cNvPr>
          <p:cNvSpPr txBox="1"/>
          <p:nvPr/>
        </p:nvSpPr>
        <p:spPr>
          <a:xfrm>
            <a:off x="1252924" y="41932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12FE"/>
                </a:solidFill>
              </a:rPr>
              <a:t>反向扩散过程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571652-8F49-1248-9185-54BE1BDB04AC}"/>
              </a:ext>
            </a:extLst>
          </p:cNvPr>
          <p:cNvSpPr txBox="1"/>
          <p:nvPr/>
        </p:nvSpPr>
        <p:spPr>
          <a:xfrm>
            <a:off x="5396582" y="163424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扩散、训练过程在隐空间进行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EA8720-44F9-124A-A583-47B11A3E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81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6" grpId="0" animBg="1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的应用（编码器解码器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E25143-539B-3944-84E6-18D7177D7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31590"/>
            <a:ext cx="2983370" cy="360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FC7361-ABD0-2E4F-8738-1B8DA67CC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31590"/>
            <a:ext cx="4515368" cy="379409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C806CA-AC34-FF4D-8998-2912D485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（编码器解码器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549F92-D021-1642-91F5-5D8A52664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1823"/>
            <a:ext cx="4009246" cy="4155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673D7A-ABA9-CE42-B07A-3F7656351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275606"/>
            <a:ext cx="5320592" cy="329183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09A930-7421-4C4A-9889-A1110552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的应用（编码器解码器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37F4C8-ECB8-4247-9A0C-F2AA9DFA5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" y="936645"/>
            <a:ext cx="4571491" cy="4011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37673E-19E4-A743-9614-46E8A3420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75" y="1305390"/>
            <a:ext cx="4587599" cy="327442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518398-9245-D54A-88B9-1FBB87E5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（编码器解码器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A621A7-E662-CF4D-A94B-570CB2815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2" y="859562"/>
            <a:ext cx="3816424" cy="41185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B2FC84-F678-EA44-86F1-FE31E257B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61" y="0"/>
            <a:ext cx="3177975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ADDD5F-A107-3048-A264-F28078093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1" y="3608710"/>
            <a:ext cx="2885018" cy="15347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E513FE7-0897-5B4B-858B-5734CE969502}"/>
              </a:ext>
            </a:extLst>
          </p:cNvPr>
          <p:cNvSpPr txBox="1"/>
          <p:nvPr/>
        </p:nvSpPr>
        <p:spPr>
          <a:xfrm>
            <a:off x="2627784" y="38678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编码器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C48230-C6A9-B345-9FF2-A57FBD97B7C3}"/>
              </a:ext>
            </a:extLst>
          </p:cNvPr>
          <p:cNvSpPr txBox="1"/>
          <p:nvPr/>
        </p:nvSpPr>
        <p:spPr>
          <a:xfrm>
            <a:off x="6719173" y="14926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解码器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367224-E409-8F4C-9FB0-3CD0BA76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7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的应用（编码器解码器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A7E923-51BB-214F-8A1F-7AD6B5427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895248"/>
            <a:ext cx="5816600" cy="16722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528BD5-5713-8642-8F2C-08560EBF3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38" y="2642190"/>
            <a:ext cx="3146524" cy="250131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A3EA2F-44AE-7F48-AD88-B9405AB9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26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的应用（损失函数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CE189B-F5D3-2448-B2CC-69D74B747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4" y="887832"/>
            <a:ext cx="3603165" cy="40839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6A3E59-C0C3-534D-8B57-02FC3DB7C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614" y="1475234"/>
            <a:ext cx="4934322" cy="219303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AF0DD9-F7AC-B64B-B799-0DDA4A11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25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的应用（损失函数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284CAD-3CC7-BD48-8C38-0FAC5AB60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9582"/>
            <a:ext cx="7200800" cy="37202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AE2759-3CF8-C041-AA1F-9E626EB78017}"/>
              </a:ext>
            </a:extLst>
          </p:cNvPr>
          <p:cNvSpPr txBox="1"/>
          <p:nvPr/>
        </p:nvSpPr>
        <p:spPr>
          <a:xfrm>
            <a:off x="3549925" y="87491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更新</a:t>
            </a:r>
            <a:r>
              <a:rPr kumimoji="1" lang="zh-CN" altLang="en-US" dirty="0">
                <a:solidFill>
                  <a:srgbClr val="0012FE"/>
                </a:solidFill>
              </a:rPr>
              <a:t>生成器</a:t>
            </a:r>
            <a:r>
              <a:rPr kumimoji="1" lang="zh-CN" altLang="en-US" dirty="0">
                <a:solidFill>
                  <a:srgbClr val="C00000"/>
                </a:solidFill>
              </a:rPr>
              <a:t>的损失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BAC73-2CD0-564B-8F54-CA0F3963EC0D}"/>
              </a:ext>
            </a:extLst>
          </p:cNvPr>
          <p:cNvSpPr txBox="1"/>
          <p:nvPr/>
        </p:nvSpPr>
        <p:spPr>
          <a:xfrm>
            <a:off x="2080772" y="4710784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（重建损失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感知损失）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损失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码本损失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7D3949-2B12-D44E-938C-A203AC8B1F3E}"/>
              </a:ext>
            </a:extLst>
          </p:cNvPr>
          <p:cNvSpPr txBox="1"/>
          <p:nvPr/>
        </p:nvSpPr>
        <p:spPr>
          <a:xfrm>
            <a:off x="4139952" y="134797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最小化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torch.mean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logits_fake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等价于最大化 </a:t>
            </a:r>
            <a:r>
              <a:rPr lang="en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torch.mean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logits_fake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与真实样本无关</a:t>
            </a:r>
          </a:p>
        </p:txBody>
      </p:sp>
      <p:sp>
        <p:nvSpPr>
          <p:cNvPr id="11" name="线形标注 1 10">
            <a:extLst>
              <a:ext uri="{FF2B5EF4-FFF2-40B4-BE49-F238E27FC236}">
                <a16:creationId xmlns:a16="http://schemas.microsoft.com/office/drawing/2014/main" id="{69FE1967-7F55-5D4D-91E4-D256DC97C71A}"/>
              </a:ext>
            </a:extLst>
          </p:cNvPr>
          <p:cNvSpPr/>
          <p:nvPr/>
        </p:nvSpPr>
        <p:spPr>
          <a:xfrm>
            <a:off x="4139952" y="1319563"/>
            <a:ext cx="4572000" cy="686669"/>
          </a:xfrm>
          <a:prstGeom prst="borderCallout1">
            <a:avLst>
              <a:gd name="adj1" fmla="val 18750"/>
              <a:gd name="adj2" fmla="val -8333"/>
              <a:gd name="adj3" fmla="val 215227"/>
              <a:gd name="adj4" fmla="val -34726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8D9F7A-B464-9F41-A6A9-CE5E3323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76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去噪自编码器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79846A0-C836-8740-B693-2B3EB03A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59" y="1018614"/>
            <a:ext cx="7487816" cy="156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变分自编码器VAE原理- WeilongHu - 博客园">
            <a:extLst>
              <a:ext uri="{FF2B5EF4-FFF2-40B4-BE49-F238E27FC236}">
                <a16:creationId xmlns:a16="http://schemas.microsoft.com/office/drawing/2014/main" id="{FB39DCF3-D9A5-F149-B1E9-2D1820A8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40" y="2600744"/>
            <a:ext cx="5544616" cy="237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0B763C5-F9D0-4645-A2A8-D36FCCADCE32}"/>
              </a:ext>
            </a:extLst>
          </p:cNvPr>
          <p:cNvSpPr txBox="1"/>
          <p:nvPr/>
        </p:nvSpPr>
        <p:spPr>
          <a:xfrm>
            <a:off x="107504" y="1401253"/>
            <a:ext cx="1555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去噪自编码器：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49AF2D-684E-B84D-B9A4-F8C42C68EB56}"/>
              </a:ext>
            </a:extLst>
          </p:cNvPr>
          <p:cNvSpPr txBox="1"/>
          <p:nvPr/>
        </p:nvSpPr>
        <p:spPr>
          <a:xfrm>
            <a:off x="107503" y="3423839"/>
            <a:ext cx="1555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变分自编码器：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3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的应用（损失函数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代码）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CC71A7-6F48-164B-B328-E6F8964EC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" y="1449555"/>
            <a:ext cx="7274281" cy="32403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A5EB65-DAAC-B94D-A703-007281613FCF}"/>
              </a:ext>
            </a:extLst>
          </p:cNvPr>
          <p:cNvSpPr txBox="1"/>
          <p:nvPr/>
        </p:nvSpPr>
        <p:spPr>
          <a:xfrm>
            <a:off x="3549925" y="8747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更新</a:t>
            </a:r>
            <a:r>
              <a:rPr kumimoji="1" lang="zh-CN" altLang="en-US" dirty="0">
                <a:solidFill>
                  <a:srgbClr val="0012FE"/>
                </a:solidFill>
              </a:rPr>
              <a:t>判别器</a:t>
            </a:r>
            <a:r>
              <a:rPr kumimoji="1" lang="zh-CN" altLang="en-US" dirty="0">
                <a:solidFill>
                  <a:srgbClr val="C00000"/>
                </a:solidFill>
              </a:rPr>
              <a:t>的损失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A45CB2-EEAD-E04A-A3B3-9DB287A75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19" y="1037306"/>
            <a:ext cx="3020810" cy="7920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DA8460-FD28-F646-9AD0-0A5044020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83" y="3492836"/>
            <a:ext cx="3274481" cy="679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3980D6-860C-8D44-8A9B-CFB370069846}"/>
                  </a:ext>
                </a:extLst>
              </p:cNvPr>
              <p:cNvSpPr txBox="1"/>
              <p:nvPr/>
            </p:nvSpPr>
            <p:spPr>
              <a:xfrm>
                <a:off x="6080932" y="1886215"/>
                <a:ext cx="2957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real: [1,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fake: (-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kumimoji="1"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-1]</a:t>
                </a:r>
                <a:endParaRPr kumimoji="1"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E3980D6-860C-8D44-8A9B-CFB370069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932" y="1886215"/>
                <a:ext cx="2957037" cy="369332"/>
              </a:xfrm>
              <a:prstGeom prst="rect">
                <a:avLst/>
              </a:prstGeom>
              <a:blipFill>
                <a:blip r:embed="rId6"/>
                <a:stretch>
                  <a:fillRect l="-214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98C4043A-C548-8B48-AB5E-66298B57E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481" y="4047280"/>
            <a:ext cx="1649236" cy="25033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9DDAF5-5C0F-B84B-8554-24B7BC61726F}"/>
              </a:ext>
            </a:extLst>
          </p:cNvPr>
          <p:cNvSpPr txBox="1"/>
          <p:nvPr/>
        </p:nvSpPr>
        <p:spPr>
          <a:xfrm>
            <a:off x="6080932" y="4394653"/>
            <a:ext cx="280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real: 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尽量大     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fake: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尽量小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20C623-0A33-6B45-9A1C-282DAE7DD878}"/>
              </a:ext>
            </a:extLst>
          </p:cNvPr>
          <p:cNvSpPr txBox="1"/>
          <p:nvPr/>
        </p:nvSpPr>
        <p:spPr>
          <a:xfrm>
            <a:off x="9392194" y="543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511DA9-2870-F84F-986F-B6B95157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5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GAN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损失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20C623-0A33-6B45-9A1C-282DAE7DD878}"/>
              </a:ext>
            </a:extLst>
          </p:cNvPr>
          <p:cNvSpPr txBox="1"/>
          <p:nvPr/>
        </p:nvSpPr>
        <p:spPr>
          <a:xfrm>
            <a:off x="9392194" y="543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E57D92-FDBC-7943-AA1C-28DB6E2D7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35" y="1003870"/>
            <a:ext cx="5993730" cy="39446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D10F1B2-0CF0-4447-82ED-9A0D26056097}"/>
              </a:ext>
            </a:extLst>
          </p:cNvPr>
          <p:cNvSpPr txBox="1"/>
          <p:nvPr/>
        </p:nvSpPr>
        <p:spPr>
          <a:xfrm>
            <a:off x="6091537" y="360488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生成器参数更新：假样本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A18EA6-0C8E-3447-9276-640D49DEA52F}"/>
              </a:ext>
            </a:extLst>
          </p:cNvPr>
          <p:cNvSpPr txBox="1"/>
          <p:nvPr/>
        </p:nvSpPr>
        <p:spPr>
          <a:xfrm>
            <a:off x="6091537" y="2387084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判别器参数更新：真</a:t>
            </a:r>
            <a:r>
              <a:rPr kumimoji="1" lang="en-US" altLang="zh-CN" dirty="0">
                <a:solidFill>
                  <a:srgbClr val="C00000"/>
                </a:solidFill>
              </a:rPr>
              <a:t>/</a:t>
            </a:r>
            <a:r>
              <a:rPr kumimoji="1" lang="zh-CN" altLang="en-US" dirty="0">
                <a:solidFill>
                  <a:srgbClr val="C00000"/>
                </a:solidFill>
              </a:rPr>
              <a:t>假样本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0E9F6C7-6BB8-744B-90D6-BBAC7A7A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18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2D13D7-AC40-FF45-8B22-0DF774989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31590"/>
            <a:ext cx="7200800" cy="345984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227DAE-F5B8-A343-A674-6E53BC4F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8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BEC4D9-7CAD-D44E-B3CD-FACDDA20A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9582"/>
            <a:ext cx="7200800" cy="369345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E14DB9-AA48-6447-AACD-33400760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96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B4C92D-1559-4941-94FC-21E05ADB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CA45AC-24F6-40E5-DE64-E684A3D5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5749"/>
            <a:ext cx="91440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924E84-C8F8-22FF-0276-03A89EEA534C}"/>
              </a:ext>
            </a:extLst>
          </p:cNvPr>
          <p:cNvSpPr/>
          <p:nvPr/>
        </p:nvSpPr>
        <p:spPr>
          <a:xfrm>
            <a:off x="7956376" y="4443958"/>
            <a:ext cx="1080120" cy="294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427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EBEA5-0CE1-6E6F-93BD-826B3628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7D564E-904C-9E30-4757-985FD091A4A4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D98CC9-AE87-9961-BD73-AF985CF0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29D1C9-42C8-0222-394A-DD31650DD3A7}"/>
              </a:ext>
            </a:extLst>
          </p:cNvPr>
          <p:cNvSpPr/>
          <p:nvPr/>
        </p:nvSpPr>
        <p:spPr>
          <a:xfrm>
            <a:off x="7956376" y="4443958"/>
            <a:ext cx="1080120" cy="294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685EE8-98D9-B57F-EFEF-970612D376C8}"/>
              </a:ext>
            </a:extLst>
          </p:cNvPr>
          <p:cNvSpPr txBox="1"/>
          <p:nvPr/>
        </p:nvSpPr>
        <p:spPr>
          <a:xfrm>
            <a:off x="3032955" y="4671776"/>
            <a:ext cx="3078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https://kling.kuaishou.com/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8BEB4D-8C62-D9DD-A057-728B3D4E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9" y="939171"/>
            <a:ext cx="5245821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45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D1290-A45B-42CE-4BBA-362A8354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D80F8A-5CCF-09B5-9740-57440FB47DA2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BE5370-1898-303D-A5F1-65F83A3EF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455677"/>
            <a:ext cx="6588224" cy="157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443F75-4BD4-B0DB-135A-6CD089B24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05" y="1007405"/>
            <a:ext cx="5539789" cy="244827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71D247-B4D7-5548-8B33-439DDE3C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7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B5D54-8B90-E670-19CB-0B00B4D78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A5BE7E3-DCC5-4D94-E7F2-BD7FD8D3B84D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IBQ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792B23-C667-4065-83F9-899E3130A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32" y="915566"/>
            <a:ext cx="6910536" cy="13533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7C561D-BFFB-BAF8-5A06-75069D417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506842" cy="30963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FBBAA4-E808-8C87-69B3-4539426AE899}"/>
              </a:ext>
            </a:extLst>
          </p:cNvPr>
          <p:cNvSpPr txBox="1"/>
          <p:nvPr/>
        </p:nvSpPr>
        <p:spPr>
          <a:xfrm>
            <a:off x="1133500" y="2413338"/>
            <a:ext cx="75429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现有方法存在以下问题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扩展性差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：难以扩展到更大规模的代码本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代码本坍缩问题（</a:t>
            </a:r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Codebook Collapse</a:t>
            </a:r>
            <a:r>
              <a:rPr lang="zh-CN" altLang="e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部分代码未被激活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提出的方法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Backpropagation Quantization (IBQ)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在编码特征和码本之间的 </a:t>
            </a:r>
            <a:r>
              <a:rPr lang="en" altLang="zh-CN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 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分类分布 上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直通估计器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，使代码本中的所有代码都是可微分的。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支持大规模码本（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），每个码本的维度为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，并保持了码本的高利用率。</a:t>
            </a:r>
          </a:p>
        </p:txBody>
      </p:sp>
    </p:spTree>
    <p:extLst>
      <p:ext uri="{BB962C8B-B14F-4D97-AF65-F5344CB8AC3E}">
        <p14:creationId xmlns:p14="http://schemas.microsoft.com/office/powerpoint/2010/main" val="350301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0A5E6-B0F5-24C9-D14D-011A3BFE9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6D5863-53D6-AF49-AF3E-25B01C3A1302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IBQ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FEB715-0859-6224-A968-8F7EC3E06B47}"/>
              </a:ext>
            </a:extLst>
          </p:cNvPr>
          <p:cNvSpPr txBox="1"/>
          <p:nvPr/>
        </p:nvSpPr>
        <p:spPr>
          <a:xfrm>
            <a:off x="359532" y="886827"/>
            <a:ext cx="8460940" cy="1286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直通估计器（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Straight-Through Estimator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前向过程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被离散化为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=discretize(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反向过程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：通过近似，梯度直接从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回传到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绕过了离散化操作的不可微性。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8CEEF9-E55B-9C3F-CE0D-CD628BE0E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06977"/>
            <a:ext cx="2362200" cy="698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62A888-E4E0-5C26-2CB9-E2346E8955DF}"/>
              </a:ext>
            </a:extLst>
          </p:cNvPr>
          <p:cNvSpPr txBox="1"/>
          <p:nvPr/>
        </p:nvSpPr>
        <p:spPr>
          <a:xfrm>
            <a:off x="359532" y="3291830"/>
            <a:ext cx="8460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简单有效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：通过一种直观近似方法，使得非可微分操作能够融入神经网络的优化过程。常用于训练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量化神经网络（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Quantized Neural Networks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理论支持有限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：直通估计器是一种启发式方法，没有严格的数学证明保证收敛性。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812ED97-9763-67A3-D91C-792B6C98C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406978"/>
            <a:ext cx="1010985" cy="6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0B88C-C1EF-49C8-F2D5-3816AD917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0A85EC0-60A7-7918-F2B4-A618C1C73B0F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IBQ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56B707-906F-D515-33AD-F800FDDA7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838200"/>
            <a:ext cx="7772400" cy="34614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2A4AFE-A966-218F-3840-DF4BB281CB87}"/>
              </a:ext>
            </a:extLst>
          </p:cNvPr>
          <p:cNvSpPr txBox="1"/>
          <p:nvPr/>
        </p:nvSpPr>
        <p:spPr>
          <a:xfrm>
            <a:off x="2699792" y="4366651"/>
            <a:ext cx="3744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Codebook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Encoded Features</a:t>
            </a:r>
            <a:r>
              <a:rPr lang="zh-CN" altLang="e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的分布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3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变分自编码：问题背景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329756-CFA9-F445-BA61-57BDBF9982D9}"/>
              </a:ext>
            </a:extLst>
          </p:cNvPr>
          <p:cNvSpPr txBox="1"/>
          <p:nvPr/>
        </p:nvSpPr>
        <p:spPr>
          <a:xfrm>
            <a:off x="395536" y="1003799"/>
            <a:ext cx="5256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传统自编码器学习的是一个固定的潜在表示（点），无法生成新数据。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5A6453-6C01-4D4B-BAA3-48B08CA5EFCA}"/>
              </a:ext>
            </a:extLst>
          </p:cNvPr>
          <p:cNvSpPr txBox="1"/>
          <p:nvPr/>
        </p:nvSpPr>
        <p:spPr>
          <a:xfrm>
            <a:off x="395536" y="2139702"/>
            <a:ext cx="52565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我们希望建模数据的生成过程：</a:t>
            </a:r>
            <a:b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假设数据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是由某个潜在变量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生成的，生成过程为：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是潜在变量的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先验分布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是给定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生成数据的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条件概率分布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。需要通过训练找到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lang="en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佳表达。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E764C0-1664-254D-96C8-2DDDBEA7C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78" y="2859782"/>
            <a:ext cx="2501900" cy="673100"/>
          </a:xfrm>
          <a:prstGeom prst="rect">
            <a:avLst/>
          </a:prstGeom>
        </p:spPr>
      </p:pic>
      <p:pic>
        <p:nvPicPr>
          <p:cNvPr id="11" name="Picture 2" descr="Conv_VAE">
            <a:extLst>
              <a:ext uri="{FF2B5EF4-FFF2-40B4-BE49-F238E27FC236}">
                <a16:creationId xmlns:a16="http://schemas.microsoft.com/office/drawing/2014/main" id="{5CDF2970-5EAB-034F-A538-853565E5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82736"/>
            <a:ext cx="342011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2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811-527A-6D0E-646B-36A6A81EF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49664C-4044-4930-4715-1E2AAD83F460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IBQ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3EEFF1-E433-B2B6-CDD7-56CE89749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31129"/>
            <a:ext cx="1771943" cy="4029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0377F2-2953-1A2D-ABD3-80CDCE17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862533"/>
            <a:ext cx="2018962" cy="40977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08138C-7907-59BC-A7EF-30BCF541F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644450"/>
            <a:ext cx="2483768" cy="6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69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11BB6-2E33-A405-B6FD-C017C6539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7F846F-B44D-0DD5-A7C6-E43C5C31B314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IBQ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AF5D73-7063-7CAB-68E1-49ED11C39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8" y="1203598"/>
            <a:ext cx="4243669" cy="3450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8EF736-F771-F630-CE8E-8E1C61E13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74" y="3107687"/>
            <a:ext cx="4032448" cy="15466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57E159-5C43-A1C2-2592-87E3B7D1D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30" y="2254944"/>
            <a:ext cx="3846302" cy="6799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0D9380A-765D-467E-4784-C5208E4DC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30" y="1354118"/>
            <a:ext cx="3695700" cy="4699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4A0947-665F-4228-4B3B-AFCCF7DC0485}"/>
              </a:ext>
            </a:extLst>
          </p:cNvPr>
          <p:cNvSpPr txBox="1"/>
          <p:nvPr/>
        </p:nvSpPr>
        <p:spPr>
          <a:xfrm>
            <a:off x="6201987" y="958017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扩散模型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6297BC-DBF8-9D77-C3C7-549A7D477079}"/>
              </a:ext>
            </a:extLst>
          </p:cNvPr>
          <p:cNvSpPr txBox="1"/>
          <p:nvPr/>
        </p:nvSpPr>
        <p:spPr>
          <a:xfrm>
            <a:off x="6084167" y="19398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自回归模型</a:t>
            </a:r>
          </a:p>
        </p:txBody>
      </p:sp>
    </p:spTree>
    <p:extLst>
      <p:ext uri="{BB962C8B-B14F-4D97-AF65-F5344CB8AC3E}">
        <p14:creationId xmlns:p14="http://schemas.microsoft.com/office/powerpoint/2010/main" val="406288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83D1-86BD-EE8A-964A-08478771D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0C2BDA9-C6FB-ABFD-99C7-3000C2F4B69B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IBQ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B918E7-4408-3E44-667A-343A40899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25805"/>
            <a:ext cx="4613888" cy="38255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294AA5-4B7B-DD44-536B-AD8C8DB7799A}"/>
              </a:ext>
            </a:extLst>
          </p:cNvPr>
          <p:cNvSpPr txBox="1"/>
          <p:nvPr/>
        </p:nvSpPr>
        <p:spPr>
          <a:xfrm>
            <a:off x="5364088" y="1276583"/>
            <a:ext cx="358214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码本大小（</a:t>
            </a:r>
            <a:r>
              <a:rPr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Codebook Size</a:t>
            </a:r>
            <a:r>
              <a:rPr lang="zh-CN" altLang="e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代码本的条目数量，即可以选择的离散代码的总数。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更大的代码本提供更多的离散表示选项，可以更精细地捕捉图像特征。</a:t>
            </a:r>
          </a:p>
          <a:p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码本维度（</a:t>
            </a:r>
            <a:r>
              <a:rPr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Dimension</a:t>
            </a:r>
            <a:r>
              <a:rPr lang="zh-CN" altLang="e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每个代码的特征向量维度（例如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维、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更高的代码维度能够表示更多的信息，捕捉更复杂的视觉特征。</a:t>
            </a:r>
          </a:p>
          <a:p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模型规模（</a:t>
            </a:r>
            <a:r>
              <a:rPr lang="en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Size</a:t>
            </a:r>
            <a:r>
              <a:rPr lang="zh-CN" altLang="e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标记器所基于的模型（如编码器或解码器）的参数规模。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更大的模型可以学习更复杂的特征表示，从而提高性能。</a:t>
            </a:r>
          </a:p>
        </p:txBody>
      </p:sp>
    </p:spTree>
    <p:extLst>
      <p:ext uri="{BB962C8B-B14F-4D97-AF65-F5344CB8AC3E}">
        <p14:creationId xmlns:p14="http://schemas.microsoft.com/office/powerpoint/2010/main" val="213411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F8EE5-7E33-088C-5B89-17199706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0A77DC7-327F-1C47-B1B6-58846F441F3D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的关系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D41FC8-1FA8-2CE3-6697-527B0C96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9E6E61-F2EE-B710-6C37-82A4FC340501}"/>
              </a:ext>
            </a:extLst>
          </p:cNvPr>
          <p:cNvSpPr txBox="1"/>
          <p:nvPr/>
        </p:nvSpPr>
        <p:spPr>
          <a:xfrm>
            <a:off x="393903" y="1068365"/>
            <a:ext cx="828092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VQVAE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将非语言模态（如图像）转化为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可处理的离散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则通过其强大的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序列建模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能力，处理这些</a:t>
            </a:r>
            <a:r>
              <a:rPr lang="zh-CN" altLang="en-US" dirty="0">
                <a:solidFill>
                  <a:srgbClr val="0012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跨模态数据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，实现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多模态理解和生成任务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两者的结合推动了多模态 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系统的发展，为统一多种模态的处理方式奠定了基础。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333530-FE11-E0AD-E913-5F995402658B}"/>
              </a:ext>
            </a:extLst>
          </p:cNvPr>
          <p:cNvSpPr txBox="1"/>
          <p:nvPr/>
        </p:nvSpPr>
        <p:spPr>
          <a:xfrm>
            <a:off x="393903" y="2608770"/>
            <a:ext cx="8280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？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en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是模型理解和处理数据的基本单元，无论是文本、图像还是音频。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领域，表示文本中的单词或子词（文本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在图像处理领域，表示图像的离散化表示（视觉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在音频处理领域，表示音频的离散化表示（音频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256824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87939-A6E7-2623-B972-1A2983913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0DE4EC-2995-0CFE-A120-66FBFB07CA45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TokenFLow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9D9216-CDEE-C20B-979C-E1DEC2A6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623258-48C7-E91A-1ADA-3DE107325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4" y="925882"/>
            <a:ext cx="4355976" cy="11433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1C416D-309F-5C8F-189B-226FD1E19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4556"/>
            <a:ext cx="354909" cy="18501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964EE8-52EF-71A8-3C7D-87CA67800CD7}"/>
              </a:ext>
            </a:extLst>
          </p:cNvPr>
          <p:cNvSpPr txBox="1"/>
          <p:nvPr/>
        </p:nvSpPr>
        <p:spPr>
          <a:xfrm>
            <a:off x="755635" y="2188169"/>
            <a:ext cx="43559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出发点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：理解和生成在视觉信息的粒度需求上存在差异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：弥合多模态理解与生成之间长期存在的鸿沟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解决方案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双码本架构（</a:t>
            </a:r>
            <a:r>
              <a:rPr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dual-codebook architecture</a:t>
            </a:r>
            <a:r>
              <a:rPr lang="zh-CN" alt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将语义和像素级特征学习分离开，同时通过共享映射机制保持它们的对齐。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15A27C6-38D4-979F-767B-66EE47B8E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33" y="890516"/>
            <a:ext cx="3018892" cy="259530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D00AC6B-0F16-F13C-9C2E-139A86535853}"/>
              </a:ext>
            </a:extLst>
          </p:cNvPr>
          <p:cNvSpPr txBox="1"/>
          <p:nvPr/>
        </p:nvSpPr>
        <p:spPr>
          <a:xfrm>
            <a:off x="5255568" y="3667901"/>
            <a:ext cx="370892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TextVQA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Text-based Visual Question Answering</a:t>
            </a:r>
            <a:r>
              <a:rPr lang="zh-CN" altLang="e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基于文本的视觉问答）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100" dirty="0"/>
              <a:t>输入：</a:t>
            </a:r>
            <a:endParaRPr lang="en-US" altLang="zh-CN" sz="1100" dirty="0"/>
          </a:p>
          <a:p>
            <a:r>
              <a:rPr lang="zh-CN" altLang="en-US" sz="1100" dirty="0"/>
              <a:t>问题：</a:t>
            </a:r>
            <a:r>
              <a:rPr lang="en" altLang="zh-CN" sz="1100" i="1" dirty="0"/>
              <a:t>What is the name of the book on the table?</a:t>
            </a:r>
          </a:p>
          <a:p>
            <a:r>
              <a:rPr lang="zh-CN" altLang="en-US" sz="1100" dirty="0"/>
              <a:t>图片：包含一本书，书名为“</a:t>
            </a:r>
            <a:r>
              <a:rPr lang="en" altLang="zh-CN" sz="1100" dirty="0"/>
              <a:t>Machine Learning”</a:t>
            </a:r>
            <a:r>
              <a:rPr lang="zh-CN" altLang="en" sz="1100" dirty="0"/>
              <a:t>。</a:t>
            </a:r>
            <a:endParaRPr lang="en-US" altLang="zh-CN" sz="1100" dirty="0"/>
          </a:p>
          <a:p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输出：</a:t>
            </a:r>
            <a:r>
              <a:rPr lang="zh-CN" altLang="en-US" sz="1100" dirty="0"/>
              <a:t>答案通常是自然语言文本，可能是单词、短语或句子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0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DCD01-A6C3-B0AE-5610-173E8D4E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9F2159-DC7E-3AA8-E9F4-D7E21FE6FB63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TokenFLow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DDA9C7-8BB2-04AC-B87E-D8BA70270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5" y="1275606"/>
            <a:ext cx="8619590" cy="25922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3E8C30-BB0F-595B-B5D7-B02561ECAA69}"/>
              </a:ext>
            </a:extLst>
          </p:cNvPr>
          <p:cNvSpPr txBox="1"/>
          <p:nvPr/>
        </p:nvSpPr>
        <p:spPr>
          <a:xfrm>
            <a:off x="2286000" y="45792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同时学习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高层语义特征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低层像素细节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A44B5D-A069-D808-C87E-D13C1C7AF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723878"/>
            <a:ext cx="1584175" cy="7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95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C29F5-3D14-9BEA-8C03-9743D522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410B042-0F67-DBE9-15E6-BDA00B9D30E1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TokenFLow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4E12E4-4D42-7C78-42EB-0A42D4C86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55" y="915566"/>
            <a:ext cx="5792890" cy="38709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C9A98D-AA32-48DB-E7A2-E902A7A2B3C2}"/>
              </a:ext>
            </a:extLst>
          </p:cNvPr>
          <p:cNvSpPr txBox="1"/>
          <p:nvPr/>
        </p:nvSpPr>
        <p:spPr>
          <a:xfrm>
            <a:off x="827584" y="1491630"/>
            <a:ext cx="847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VQKD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9DBE23-2B45-1D20-F262-A50EA47FD13D}"/>
              </a:ext>
            </a:extLst>
          </p:cNvPr>
          <p:cNvSpPr txBox="1"/>
          <p:nvPr/>
        </p:nvSpPr>
        <p:spPr>
          <a:xfrm>
            <a:off x="827584" y="2666354"/>
            <a:ext cx="847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VQKD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3F115F-164C-2CA2-A5E2-82B773275228}"/>
              </a:ext>
            </a:extLst>
          </p:cNvPr>
          <p:cNvSpPr txBox="1"/>
          <p:nvPr/>
        </p:nvSpPr>
        <p:spPr>
          <a:xfrm>
            <a:off x="451419" y="3886725"/>
            <a:ext cx="122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TokenFlow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61B2B0-1D1A-84D4-D288-E910EA9E11D1}"/>
              </a:ext>
            </a:extLst>
          </p:cNvPr>
          <p:cNvSpPr txBox="1"/>
          <p:nvPr/>
        </p:nvSpPr>
        <p:spPr>
          <a:xfrm>
            <a:off x="7468445" y="3471227"/>
            <a:ext cx="1440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内容上具有语义一致性，同时细节上保持相似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BA9A5C-F581-5A6E-5260-19DC6DE2A12E}"/>
              </a:ext>
            </a:extLst>
          </p:cNvPr>
          <p:cNvSpPr txBox="1"/>
          <p:nvPr/>
        </p:nvSpPr>
        <p:spPr>
          <a:xfrm>
            <a:off x="7468445" y="1257108"/>
            <a:ext cx="1440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内容相似，但颜色和细节不同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46E81E-84F2-1016-F14C-D257B0DAFA99}"/>
              </a:ext>
            </a:extLst>
          </p:cNvPr>
          <p:cNvSpPr txBox="1"/>
          <p:nvPr/>
        </p:nvSpPr>
        <p:spPr>
          <a:xfrm>
            <a:off x="7453129" y="2324811"/>
            <a:ext cx="1440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颜色和细节相同，但内容不相关</a:t>
            </a:r>
          </a:p>
        </p:txBody>
      </p:sp>
    </p:spTree>
    <p:extLst>
      <p:ext uri="{BB962C8B-B14F-4D97-AF65-F5344CB8AC3E}">
        <p14:creationId xmlns:p14="http://schemas.microsoft.com/office/powerpoint/2010/main" val="1187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DFAD6-82F2-0365-0858-4C563FC93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7F8AA61-7CA6-C969-0DFE-2FE5551E819D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TokenFLow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38A629-8551-11F0-E61D-369F266DD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31590"/>
            <a:ext cx="6624736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6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A7723-48FB-96BD-1EA4-13C4C92A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B13CD0-E5C4-E96A-C96D-3C04339C9C9E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TokenFLow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270D71-92FE-D71F-7003-2B0243252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6208"/>
            <a:ext cx="7772400" cy="38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39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4F0E-97BC-6AEC-2CED-360CC6242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BA7FD0B-1B69-E87E-FFB0-E9558FE74A22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VQVAE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的进一步改进（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TokenFLow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358C8C-05B3-7675-9776-EB6826644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10" y="1046549"/>
            <a:ext cx="5176580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77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散度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749192-1A1C-1F47-B014-CEF0316002FB}"/>
              </a:ext>
            </a:extLst>
          </p:cNvPr>
          <p:cNvSpPr txBox="1"/>
          <p:nvPr/>
        </p:nvSpPr>
        <p:spPr>
          <a:xfrm>
            <a:off x="395536" y="915566"/>
            <a:ext cx="842493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散度（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Kullback-Leibler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Divergence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简称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散度）是用来衡量两个概率分布之间差异的一种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非对称性度量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。在概率论和信息论中，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散度常用来表示一个分布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近似分布）和另一个目标分布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相对熵（信息损失）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A51E08-1FF4-BE4D-BC75-508C68A9C115}"/>
              </a:ext>
            </a:extLst>
          </p:cNvPr>
          <p:cNvSpPr txBox="1"/>
          <p:nvPr/>
        </p:nvSpPr>
        <p:spPr>
          <a:xfrm>
            <a:off x="373942" y="1851670"/>
            <a:ext cx="8086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数学定义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给定两个概率分布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散度定义为：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DAE5DC-10FE-E74D-8876-D1D70AC02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5900" y="2578467"/>
            <a:ext cx="3632200" cy="6818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D03E5B-05D8-F54B-B870-4819556A7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7154" y="3811614"/>
            <a:ext cx="3140791" cy="723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8AD8C5-B266-2F45-8E69-D97F37403351}"/>
              </a:ext>
            </a:extLst>
          </p:cNvPr>
          <p:cNvSpPr txBox="1"/>
          <p:nvPr/>
        </p:nvSpPr>
        <p:spPr>
          <a:xfrm>
            <a:off x="395536" y="3262273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或在离散情况下：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248FFC5-EFF5-7746-8C4B-A1F53EF7DDA7}"/>
              </a:ext>
            </a:extLst>
          </p:cNvPr>
          <p:cNvCxnSpPr/>
          <p:nvPr/>
        </p:nvCxnSpPr>
        <p:spPr>
          <a:xfrm flipV="1">
            <a:off x="5940152" y="2313335"/>
            <a:ext cx="1008112" cy="2631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8D38C02-FC84-2C47-A3B9-D18E1CB6B38B}"/>
              </a:ext>
            </a:extLst>
          </p:cNvPr>
          <p:cNvSpPr txBox="1"/>
          <p:nvPr/>
        </p:nvSpPr>
        <p:spPr>
          <a:xfrm>
            <a:off x="7042338" y="2072622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目标分布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261A6F6-BDDD-624C-8F42-50FAFB59F575}"/>
              </a:ext>
            </a:extLst>
          </p:cNvPr>
          <p:cNvCxnSpPr>
            <a:cxnSpLocks/>
          </p:cNvCxnSpPr>
          <p:nvPr/>
        </p:nvCxnSpPr>
        <p:spPr>
          <a:xfrm>
            <a:off x="5940152" y="3220708"/>
            <a:ext cx="1102186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0E4B554-52F3-A544-A3EE-83D2DD130CDB}"/>
              </a:ext>
            </a:extLst>
          </p:cNvPr>
          <p:cNvSpPr txBox="1"/>
          <p:nvPr/>
        </p:nvSpPr>
        <p:spPr>
          <a:xfrm>
            <a:off x="7133962" y="312377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近似分布，</a:t>
            </a:r>
            <a:endParaRPr kumimoji="1" lang="en-US" altLang="zh-CN" dirty="0"/>
          </a:p>
          <a:p>
            <a:r>
              <a:rPr kumimoji="1" lang="zh-CN" altLang="en-US" dirty="0"/>
              <a:t>模型分布</a:t>
            </a:r>
          </a:p>
        </p:txBody>
      </p:sp>
    </p:spTree>
    <p:extLst>
      <p:ext uri="{BB962C8B-B14F-4D97-AF65-F5344CB8AC3E}">
        <p14:creationId xmlns:p14="http://schemas.microsoft.com/office/powerpoint/2010/main" val="2544061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461" y="-962025"/>
            <a:ext cx="3331845" cy="307467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3423" y="2828925"/>
            <a:ext cx="2627948" cy="2424589"/>
          </a:xfrm>
          <a:prstGeom prst="rect">
            <a:avLst/>
          </a:prstGeom>
        </p:spPr>
      </p:pic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7" y="3999547"/>
            <a:ext cx="3649028" cy="1414463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80647" y="3999547"/>
            <a:ext cx="3649028" cy="1414463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4" y="3741420"/>
            <a:ext cx="9175433" cy="14020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88D036-7622-F8BD-C137-43F710997E75}"/>
              </a:ext>
            </a:extLst>
          </p:cNvPr>
          <p:cNvSpPr txBox="1"/>
          <p:nvPr/>
        </p:nvSpPr>
        <p:spPr>
          <a:xfrm>
            <a:off x="1808368" y="1845304"/>
            <a:ext cx="5581650" cy="968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500" b="1" dirty="0">
                <a:solidFill>
                  <a:srgbClr val="B88F4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学习数模，共享欢乐</a:t>
            </a:r>
            <a:endParaRPr lang="en-US" altLang="zh-CN" sz="4500" b="1" dirty="0">
              <a:solidFill>
                <a:srgbClr val="B88F4D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底图-04">
            <a:extLst>
              <a:ext uri="{FF2B5EF4-FFF2-40B4-BE49-F238E27FC236}">
                <a16:creationId xmlns:a16="http://schemas.microsoft.com/office/drawing/2014/main" id="{BE0CB60D-5243-0623-383A-876C2A5F348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676"/>
          <a:stretch>
            <a:fillRect/>
          </a:stretch>
        </p:blipFill>
        <p:spPr>
          <a:xfrm flipH="1">
            <a:off x="-7145" y="14363"/>
            <a:ext cx="7042684" cy="167044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7D8882-5F1F-FF4E-9C33-7C907179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70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088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信息损失的直观解释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B1794B1-5D7C-9B42-9EF9-D9BFAA096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275606"/>
            <a:ext cx="8115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8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F7081-820D-204F-11F7-0DE4C2F831BC}"/>
              </a:ext>
            </a:extLst>
          </p:cNvPr>
          <p:cNvSpPr/>
          <p:nvPr/>
        </p:nvSpPr>
        <p:spPr>
          <a:xfrm>
            <a:off x="395536" y="194945"/>
            <a:ext cx="7200800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KL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散度</a:t>
            </a:r>
            <a:endParaRPr lang="en" altLang="zh-CN" sz="2400" b="1" dirty="0">
              <a:solidFill>
                <a:srgbClr val="630D5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49192-1A1C-1F47-B014-CEF0316002FB}"/>
                  </a:ext>
                </a:extLst>
              </p:cNvPr>
              <p:cNvSpPr txBox="1"/>
              <p:nvPr/>
            </p:nvSpPr>
            <p:spPr>
              <a:xfrm>
                <a:off x="359532" y="1275606"/>
                <a:ext cx="8424936" cy="313932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散度的性质：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非负性：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​(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∥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)≥0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且当且仅当 </a:t>
                </a:r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时等于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非对称性：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​(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∥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​(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∥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散度越大，说明</a:t>
                </a:r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 </a:t>
                </a:r>
                <a:r>
                  <a:rPr lang="en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的差异越大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因此 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KL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散度不能直接看作距离，但可以用于优化目标。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749192-1A1C-1F47-B014-CEF031600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1275606"/>
                <a:ext cx="8424936" cy="3139321"/>
              </a:xfrm>
              <a:prstGeom prst="rect">
                <a:avLst/>
              </a:prstGeom>
              <a:blipFill>
                <a:blip r:embed="rId3"/>
                <a:stretch>
                  <a:fillRect l="-602" t="-1210"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713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jOTFmM2U0OTNlMDBmNWY1YTQyNjhhM2Y4ZGQwMW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66873</TotalTime>
  <Words>4394</Words>
  <Application>Microsoft Macintosh PowerPoint</Application>
  <PresentationFormat>全屏显示(16:9)</PresentationFormat>
  <Paragraphs>402</Paragraphs>
  <Slides>70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70</vt:i4>
      </vt:variant>
    </vt:vector>
  </HeadingPairs>
  <TitlesOfParts>
    <vt:vector size="89" baseType="lpstr">
      <vt:lpstr>等线</vt:lpstr>
      <vt:lpstr>方正小标宋简体</vt:lpstr>
      <vt:lpstr>华文新魏</vt:lpstr>
      <vt:lpstr>隶书</vt:lpstr>
      <vt:lpstr>宋体</vt:lpstr>
      <vt:lpstr>宋体</vt:lpstr>
      <vt:lpstr>微软雅黑</vt:lpstr>
      <vt:lpstr>HEITI SC MEDIUM</vt:lpstr>
      <vt:lpstr>HEITI SC MEDIUM</vt:lpstr>
      <vt:lpstr>KaTeX_Main</vt:lpstr>
      <vt:lpstr>proxima-nova</vt:lpstr>
      <vt:lpstr>Arial</vt:lpstr>
      <vt:lpstr>Calibri</vt:lpstr>
      <vt:lpstr>Cambria Math</vt:lpstr>
      <vt:lpstr>Times New Roman</vt:lpstr>
      <vt:lpstr>Wingdings</vt:lpstr>
      <vt:lpstr>Office 主题​​</vt:lpstr>
      <vt:lpstr>1_Office 主题​​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范利群</dc:creator>
  <cp:lastModifiedBy>K Z</cp:lastModifiedBy>
  <cp:revision>1773</cp:revision>
  <dcterms:created xsi:type="dcterms:W3CDTF">2019-07-09T19:19:00Z</dcterms:created>
  <dcterms:modified xsi:type="dcterms:W3CDTF">2024-12-25T13:19:55Z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394297376_btnclosed</vt:lpwstr>
  </property>
  <property fmtid="{D5CDD505-2E9C-101B-9397-08002B2CF9AE}" pid="3" name="KSOProductBuildVer">
    <vt:lpwstr>2052-12.1.0.16388</vt:lpwstr>
  </property>
  <property fmtid="{D5CDD505-2E9C-101B-9397-08002B2CF9AE}" pid="4" name="ICV">
    <vt:lpwstr>C0DBDE7E3A2D4F4C84FC7BA13130DBAF_13</vt:lpwstr>
  </property>
</Properties>
</file>